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7" r:id="rId4"/>
    <p:sldId id="258" r:id="rId5"/>
    <p:sldId id="259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21" autoAdjust="0"/>
    <p:restoredTop sz="93606" autoAdjust="0"/>
  </p:normalViewPr>
  <p:slideViewPr>
    <p:cSldViewPr>
      <p:cViewPr>
        <p:scale>
          <a:sx n="71" d="100"/>
          <a:sy n="71" d="100"/>
        </p:scale>
        <p:origin x="-102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5EB56-ADCB-4FFF-A8A7-7A6B4777FE9B}" type="datetimeFigureOut">
              <a:rPr lang="en-GB" smtClean="0"/>
              <a:pPr/>
              <a:t>14/07/2015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94D32-68FB-45F8-921F-1A11BAD16A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16190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D8CA-9E16-44B1-8E40-5755C591AF4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49654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C74A-6E9C-4E8D-BBAE-1CDEAF52F3A1}" type="datetimeFigureOut">
              <a:rPr lang="en-GB" smtClean="0"/>
              <a:pPr/>
              <a:t>14/07/2015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7C2A-6BEA-4A8F-86A0-0DE0F588F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106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C74A-6E9C-4E8D-BBAE-1CDEAF52F3A1}" type="datetimeFigureOut">
              <a:rPr lang="en-GB" smtClean="0"/>
              <a:pPr/>
              <a:t>14/07/2015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7C2A-6BEA-4A8F-86A0-0DE0F588F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150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C74A-6E9C-4E8D-BBAE-1CDEAF52F3A1}" type="datetimeFigureOut">
              <a:rPr lang="en-GB" smtClean="0"/>
              <a:pPr/>
              <a:t>14/07/2015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7C2A-6BEA-4A8F-86A0-0DE0F588F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91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C74A-6E9C-4E8D-BBAE-1CDEAF52F3A1}" type="datetimeFigureOut">
              <a:rPr lang="en-GB" smtClean="0"/>
              <a:pPr/>
              <a:t>14/07/2015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7C2A-6BEA-4A8F-86A0-0DE0F588F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482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C74A-6E9C-4E8D-BBAE-1CDEAF52F3A1}" type="datetimeFigureOut">
              <a:rPr lang="en-GB" smtClean="0"/>
              <a:pPr/>
              <a:t>14/07/2015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7C2A-6BEA-4A8F-86A0-0DE0F588F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7491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C74A-6E9C-4E8D-BBAE-1CDEAF52F3A1}" type="datetimeFigureOut">
              <a:rPr lang="en-GB" smtClean="0"/>
              <a:pPr/>
              <a:t>14/07/2015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7C2A-6BEA-4A8F-86A0-0DE0F588F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0234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C74A-6E9C-4E8D-BBAE-1CDEAF52F3A1}" type="datetimeFigureOut">
              <a:rPr lang="en-GB" smtClean="0"/>
              <a:pPr/>
              <a:t>14/07/2015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7C2A-6BEA-4A8F-86A0-0DE0F588F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431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C74A-6E9C-4E8D-BBAE-1CDEAF52F3A1}" type="datetimeFigureOut">
              <a:rPr lang="en-GB" smtClean="0"/>
              <a:pPr/>
              <a:t>14/07/2015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7C2A-6BEA-4A8F-86A0-0DE0F588F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6192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C74A-6E9C-4E8D-BBAE-1CDEAF52F3A1}" type="datetimeFigureOut">
              <a:rPr lang="en-GB" smtClean="0"/>
              <a:pPr/>
              <a:t>14/07/2015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7C2A-6BEA-4A8F-86A0-0DE0F588F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3035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C74A-6E9C-4E8D-BBAE-1CDEAF52F3A1}" type="datetimeFigureOut">
              <a:rPr lang="en-GB" smtClean="0"/>
              <a:pPr/>
              <a:t>14/07/2015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7C2A-6BEA-4A8F-86A0-0DE0F588F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6243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C74A-6E9C-4E8D-BBAE-1CDEAF52F3A1}" type="datetimeFigureOut">
              <a:rPr lang="en-GB" smtClean="0"/>
              <a:pPr/>
              <a:t>14/07/2015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7C2A-6BEA-4A8F-86A0-0DE0F588F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5998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2C74A-6E9C-4E8D-BBAE-1CDEAF52F3A1}" type="datetimeFigureOut">
              <a:rPr lang="en-GB" smtClean="0"/>
              <a:pPr/>
              <a:t>14/07/2015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7C2A-6BEA-4A8F-86A0-0DE0F588F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0028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xton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15008" y="5110152"/>
            <a:ext cx="6669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Questions</a:t>
            </a:r>
          </a:p>
          <a:p>
            <a:r>
              <a:rPr lang="en-GB" sz="1400" dirty="0" smtClean="0"/>
              <a:t>Nathan </a:t>
            </a:r>
            <a:r>
              <a:rPr lang="en-GB" sz="1400" dirty="0"/>
              <a:t>bought one of each - a </a:t>
            </a:r>
            <a:r>
              <a:rPr lang="en-GB" sz="1400" dirty="0" err="1"/>
              <a:t>choco</a:t>
            </a:r>
            <a:r>
              <a:rPr lang="en-GB" sz="1400" dirty="0"/>
              <a:t> bar, a mini egg, a lollypop and a chew. How much change did he get from his £1?</a:t>
            </a:r>
          </a:p>
          <a:p>
            <a:r>
              <a:rPr lang="en-GB" sz="1400" dirty="0"/>
              <a:t>Suggest a way in which Nathan could spend all his money</a:t>
            </a:r>
            <a:r>
              <a:rPr lang="en-GB" sz="1400" dirty="0" smtClean="0"/>
              <a:t>.</a:t>
            </a:r>
          </a:p>
          <a:p>
            <a:r>
              <a:rPr lang="en-GB" sz="1400" b="1" dirty="0" smtClean="0"/>
              <a:t>Make sure you show your working out on the answer sheet</a:t>
            </a:r>
            <a:endParaRPr lang="en-GB" sz="1400" b="1" dirty="0"/>
          </a:p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215008" y="5110152"/>
            <a:ext cx="6669360" cy="115304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215008" y="6372036"/>
            <a:ext cx="662412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EXTENSION: </a:t>
            </a:r>
            <a:r>
              <a:rPr lang="en-GB" dirty="0" smtClean="0"/>
              <a:t>How many different ways can Nathan spend exactly £1</a:t>
            </a:r>
            <a:endParaRPr lang="en-GB" b="1" u="sng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180543" y="4479503"/>
            <a:ext cx="68478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Each of the children had a £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1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coin they could spend, but they didn't necessarily want to spend all of it!.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98176" y="734940"/>
            <a:ext cx="6858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Five children went into the sweet shop after school. They looked at the things that cost under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50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p. There were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choco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bars, chews, mini eggs and lollypops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96678" y="49802"/>
            <a:ext cx="837089" cy="36933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cap="all" dirty="0"/>
              <a:t>NRICH</a:t>
            </a:r>
            <a:r>
              <a:rPr lang="en-GB" dirty="0"/>
              <a:t>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64329" y="43191"/>
            <a:ext cx="1715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Sweet Shop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1064" y="368954"/>
            <a:ext cx="7811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b="1" dirty="0">
                <a:solidFill>
                  <a:srgbClr val="000000"/>
                </a:solidFill>
                <a:latin typeface="Verdana" pitchFamily="34" charset="0"/>
              </a:rPr>
              <a:t> LO: Use mathematical reasoning to find unknown values</a:t>
            </a:r>
            <a:endParaRPr lang="en-GB" sz="1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29" t="35845" r="17527" b="24449"/>
          <a:stretch/>
        </p:blipFill>
        <p:spPr bwMode="auto">
          <a:xfrm>
            <a:off x="323528" y="1484784"/>
            <a:ext cx="8606119" cy="290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927" y="4008202"/>
            <a:ext cx="84561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Johnny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123728" y="3284984"/>
            <a:ext cx="75969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Kenny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947328" y="4008202"/>
            <a:ext cx="630301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Liam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004048" y="3284984"/>
            <a:ext cx="83599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Manny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7215768" y="3128410"/>
            <a:ext cx="873444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Nathan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856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15008" y="5110152"/>
            <a:ext cx="6669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Questions</a:t>
            </a:r>
          </a:p>
          <a:p>
            <a:r>
              <a:rPr lang="en-GB" sz="1400" dirty="0" smtClean="0"/>
              <a:t>Nathan </a:t>
            </a:r>
            <a:r>
              <a:rPr lang="en-GB" sz="1400" dirty="0"/>
              <a:t>bought one of each - a </a:t>
            </a:r>
            <a:r>
              <a:rPr lang="en-GB" sz="1400" dirty="0" err="1"/>
              <a:t>choco</a:t>
            </a:r>
            <a:r>
              <a:rPr lang="en-GB" sz="1400" dirty="0"/>
              <a:t> bar, a mini egg, a lollypop and a chew. How much change did he get from his £1?</a:t>
            </a:r>
          </a:p>
          <a:p>
            <a:r>
              <a:rPr lang="en-GB" sz="1400" dirty="0"/>
              <a:t>Suggest a way in which Nathan could spend all his money</a:t>
            </a:r>
            <a:r>
              <a:rPr lang="en-GB" sz="1400" dirty="0" smtClean="0"/>
              <a:t>.</a:t>
            </a:r>
          </a:p>
          <a:p>
            <a:r>
              <a:rPr lang="en-GB" sz="1400" b="1" dirty="0" smtClean="0"/>
              <a:t>Make sure you show your working out on the answer sheet</a:t>
            </a:r>
            <a:endParaRPr lang="en-GB" sz="1400" b="1" dirty="0"/>
          </a:p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215008" y="5110152"/>
            <a:ext cx="6669360" cy="115304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215008" y="6372036"/>
            <a:ext cx="662412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EXTENSION: </a:t>
            </a:r>
            <a:r>
              <a:rPr lang="en-GB" dirty="0" smtClean="0"/>
              <a:t>How many different ways can Nathan spend exactly £1</a:t>
            </a:r>
            <a:endParaRPr lang="en-GB" b="1" u="sng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180543" y="4479503"/>
            <a:ext cx="68478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Each of the children had a £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1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coin they could spend, but they didn't necessarily want to spend all of it!.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042192" y="734940"/>
            <a:ext cx="6858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Five children went into the sweet shop after school. They looked at the things that cost under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50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p. There were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choco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bars, chews, mini eggs and lollypops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96678" y="49802"/>
            <a:ext cx="837089" cy="36933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cap="all" dirty="0"/>
              <a:t>NRICH</a:t>
            </a:r>
            <a:r>
              <a:rPr lang="en-GB" dirty="0"/>
              <a:t>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08345" y="43191"/>
            <a:ext cx="1715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Sweet Shop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5080" y="368954"/>
            <a:ext cx="7811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b="1" dirty="0">
                <a:solidFill>
                  <a:srgbClr val="000000"/>
                </a:solidFill>
                <a:latin typeface="Verdana" pitchFamily="34" charset="0"/>
              </a:rPr>
              <a:t> LO: Use mathematical reasoning to find unknown values</a:t>
            </a:r>
            <a:endParaRPr lang="en-GB" sz="1400" dirty="0"/>
          </a:p>
        </p:txBody>
      </p:sp>
      <p:pic>
        <p:nvPicPr>
          <p:cNvPr id="1030" name="Picture 6" descr="C:\Users\jlinton\Desktop\sweetshop\Nath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81626"/>
            <a:ext cx="686530" cy="68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59" t="23748" r="27676" b="22575"/>
          <a:stretch/>
        </p:blipFill>
        <p:spPr bwMode="auto">
          <a:xfrm>
            <a:off x="1341288" y="1223952"/>
            <a:ext cx="2538649" cy="164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23" t="23713" r="27438" b="22610"/>
          <a:stretch/>
        </p:blipFill>
        <p:spPr bwMode="auto">
          <a:xfrm>
            <a:off x="1342576" y="2872780"/>
            <a:ext cx="2523464" cy="163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26" t="23896" r="27438" b="22795"/>
          <a:stretch/>
        </p:blipFill>
        <p:spPr bwMode="auto">
          <a:xfrm>
            <a:off x="5092938" y="1223952"/>
            <a:ext cx="2575406" cy="16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19" t="23713" r="27438" b="22427"/>
          <a:stretch/>
        </p:blipFill>
        <p:spPr bwMode="auto">
          <a:xfrm>
            <a:off x="5105592" y="2815691"/>
            <a:ext cx="2562751" cy="16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58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219775" y="11460"/>
            <a:ext cx="6858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Sweet Shop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        LO: Use mathematical reasoning to find unknown values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Five children went into the sweet shop after school. They looked at the things that cost under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50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p. There were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choco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bars, chews, mini eggs and lollypops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3" name="Picture 9" descr="Mixture of sweets: choco bars, chews, mini eggs and lollypo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0199" y="1691680"/>
            <a:ext cx="46482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2945269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Each of the children had a £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1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coin they could spend, but they didn't necessarily want to spend all of it!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Johnny bought a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choco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bar, a mini egg and a chew. She spent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61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p.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Kenny bought a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choco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bar, a mini egg and a lollypop. He had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46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p change from his £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1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Leah bought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3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lollypops. They cost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84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p.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Manny bought a mini egg, a lollypop and a chew. She had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20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p change from her £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1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51053" y="49802"/>
            <a:ext cx="837089" cy="36933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cap="all" dirty="0"/>
              <a:t>NRICH</a:t>
            </a:r>
            <a:r>
              <a:rPr lang="en-GB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5948" y="611560"/>
            <a:ext cx="494086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17241" y="4283050"/>
            <a:ext cx="6669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Questions</a:t>
            </a:r>
          </a:p>
          <a:p>
            <a:r>
              <a:rPr lang="en-GB" sz="1400" dirty="0" smtClean="0"/>
              <a:t>Nathan </a:t>
            </a:r>
            <a:r>
              <a:rPr lang="en-GB" sz="1400" dirty="0"/>
              <a:t>bought one of each - a </a:t>
            </a:r>
            <a:r>
              <a:rPr lang="en-GB" sz="1400" dirty="0" err="1"/>
              <a:t>choco</a:t>
            </a:r>
            <a:r>
              <a:rPr lang="en-GB" sz="1400" dirty="0"/>
              <a:t> bar, a mini egg, a lollypop and a chew. How much change did he get from his £1?</a:t>
            </a:r>
          </a:p>
          <a:p>
            <a:r>
              <a:rPr lang="en-GB" sz="1400" dirty="0"/>
              <a:t>Suggest a way in which Nathan could spend all his money</a:t>
            </a:r>
            <a:r>
              <a:rPr lang="en-GB" sz="1400" dirty="0" smtClean="0"/>
              <a:t>.</a:t>
            </a:r>
          </a:p>
          <a:p>
            <a:r>
              <a:rPr lang="en-GB" sz="1400" b="1" dirty="0" smtClean="0"/>
              <a:t>Make sure you show your working out on the answer sheet</a:t>
            </a:r>
            <a:endParaRPr lang="en-GB" sz="1400" b="1" dirty="0"/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17241" y="4283050"/>
            <a:ext cx="6669360" cy="115304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17241" y="5544934"/>
            <a:ext cx="662412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EXTENSION: </a:t>
            </a:r>
            <a:r>
              <a:rPr lang="en-GB" dirty="0" smtClean="0"/>
              <a:t>How many different ways can Nathan spend exactly £1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xmlns="" val="14043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926088"/>
            <a:ext cx="6669360" cy="2893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Support questions:</a:t>
            </a:r>
          </a:p>
          <a:p>
            <a:endParaRPr lang="en-GB" sz="1400" dirty="0" smtClean="0"/>
          </a:p>
          <a:p>
            <a:r>
              <a:rPr lang="en-GB" sz="1400" dirty="0" smtClean="0"/>
              <a:t>How much does 1 lollypop cost? Show your working out.</a:t>
            </a:r>
          </a:p>
          <a:p>
            <a:endParaRPr lang="en-GB" sz="1400" dirty="0" smtClean="0"/>
          </a:p>
          <a:p>
            <a:r>
              <a:rPr lang="en-GB" sz="1400" dirty="0" smtClean="0"/>
              <a:t>How much money did Kenny Spend? Show your working out.</a:t>
            </a:r>
          </a:p>
          <a:p>
            <a:endParaRPr lang="en-GB" sz="1400" dirty="0" smtClean="0"/>
          </a:p>
          <a:p>
            <a:r>
              <a:rPr lang="en-GB" sz="1400" dirty="0" smtClean="0"/>
              <a:t>Would it be a good idea to see what Kenny bought? Why?</a:t>
            </a:r>
          </a:p>
          <a:p>
            <a:endParaRPr lang="en-GB" sz="1400" dirty="0" smtClean="0"/>
          </a:p>
          <a:p>
            <a:pPr algn="just"/>
            <a:r>
              <a:rPr lang="en-GB" sz="1400" dirty="0" smtClean="0"/>
              <a:t>Can you compare what Kenny bought to what Johnny bought? How?</a:t>
            </a:r>
          </a:p>
          <a:p>
            <a:pPr algn="just"/>
            <a:endParaRPr lang="en-GB" sz="1400" dirty="0" smtClean="0"/>
          </a:p>
          <a:p>
            <a:pPr algn="just"/>
            <a:r>
              <a:rPr lang="en-GB" sz="1400" dirty="0" smtClean="0"/>
              <a:t>How could you work out how much a chew cost? Show your working out.</a:t>
            </a:r>
          </a:p>
          <a:p>
            <a:pPr algn="just"/>
            <a:endParaRPr lang="en-GB" sz="1400" dirty="0" smtClean="0"/>
          </a:p>
          <a:p>
            <a:pPr algn="just"/>
            <a:r>
              <a:rPr lang="en-GB" sz="1400" dirty="0" smtClean="0"/>
              <a:t>Can you use the information you have found so far to work out the cost of a mini egg?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476672"/>
            <a:ext cx="6669360" cy="2893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Support questions:</a:t>
            </a:r>
          </a:p>
          <a:p>
            <a:endParaRPr lang="en-GB" sz="1400" dirty="0" smtClean="0"/>
          </a:p>
          <a:p>
            <a:r>
              <a:rPr lang="en-GB" sz="1400" dirty="0" smtClean="0"/>
              <a:t>How much does 1 lollypop cost? Show your working out.</a:t>
            </a:r>
          </a:p>
          <a:p>
            <a:endParaRPr lang="en-GB" sz="1400" dirty="0" smtClean="0"/>
          </a:p>
          <a:p>
            <a:r>
              <a:rPr lang="en-GB" sz="1400" dirty="0" smtClean="0"/>
              <a:t>How much money did Kenny Spend? Show your working out.</a:t>
            </a:r>
          </a:p>
          <a:p>
            <a:endParaRPr lang="en-GB" sz="1400" dirty="0" smtClean="0"/>
          </a:p>
          <a:p>
            <a:r>
              <a:rPr lang="en-GB" sz="1400" dirty="0" smtClean="0"/>
              <a:t>Would it be a good idea to see what Kenny bought? Why?</a:t>
            </a:r>
          </a:p>
          <a:p>
            <a:endParaRPr lang="en-GB" sz="1400" dirty="0" smtClean="0"/>
          </a:p>
          <a:p>
            <a:pPr algn="just"/>
            <a:r>
              <a:rPr lang="en-GB" sz="1400" dirty="0" smtClean="0"/>
              <a:t>Can you compare what Kenny bought to what Johnny bought? How?</a:t>
            </a:r>
          </a:p>
          <a:p>
            <a:pPr algn="just"/>
            <a:endParaRPr lang="en-GB" sz="1400" dirty="0" smtClean="0"/>
          </a:p>
          <a:p>
            <a:pPr algn="just"/>
            <a:r>
              <a:rPr lang="en-GB" sz="1400" dirty="0" smtClean="0"/>
              <a:t>How could you work out how much a chew cost? Show your working out.</a:t>
            </a:r>
          </a:p>
          <a:p>
            <a:pPr algn="just"/>
            <a:endParaRPr lang="en-GB" sz="1400" dirty="0" smtClean="0"/>
          </a:p>
          <a:p>
            <a:pPr algn="just"/>
            <a:r>
              <a:rPr lang="en-GB" sz="1400" dirty="0" smtClean="0"/>
              <a:t>Can you use the information you have found so far to work out the cost of a mini egg?</a:t>
            </a:r>
          </a:p>
        </p:txBody>
      </p:sp>
    </p:spTree>
    <p:extLst>
      <p:ext uri="{BB962C8B-B14F-4D97-AF65-F5344CB8AC3E}">
        <p14:creationId xmlns:p14="http://schemas.microsoft.com/office/powerpoint/2010/main" xmlns="" val="10749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5400000">
            <a:off x="3100482" y="92193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Name___________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3059832" y="518855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Date___________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89" t="44048" r="30615" b="22818"/>
          <a:stretch/>
        </p:blipFill>
        <p:spPr bwMode="auto">
          <a:xfrm rot="5400000">
            <a:off x="-1588064" y="1686549"/>
            <a:ext cx="6642884" cy="346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5400000">
            <a:off x="7636986" y="83893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Name___________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7649508" y="510555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Date___________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89" t="44048" r="30615" b="22818"/>
          <a:stretch/>
        </p:blipFill>
        <p:spPr bwMode="auto">
          <a:xfrm rot="5400000">
            <a:off x="3001612" y="1603553"/>
            <a:ext cx="6642884" cy="346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Mixture of sweets: choco bars, chews, mini eggs and lollypop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203"/>
          <a:stretch/>
        </p:blipFill>
        <p:spPr bwMode="auto">
          <a:xfrm rot="5400000">
            <a:off x="5566175" y="535985"/>
            <a:ext cx="631790" cy="54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Mixture of sweets: choco bars, chews, mini eggs and lollypop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64" r="50000"/>
          <a:stretch/>
        </p:blipFill>
        <p:spPr bwMode="auto">
          <a:xfrm rot="5400000">
            <a:off x="4880793" y="511636"/>
            <a:ext cx="605802" cy="64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Mixture of sweets: choco bars, chews, mini eggs and lollypop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02" r="24234"/>
          <a:stretch/>
        </p:blipFill>
        <p:spPr bwMode="auto">
          <a:xfrm rot="5400000">
            <a:off x="6318266" y="479734"/>
            <a:ext cx="535500" cy="55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Mixture of sweets: choco bars, chews, mini eggs and lollypop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29"/>
          <a:stretch/>
        </p:blipFill>
        <p:spPr bwMode="auto">
          <a:xfrm rot="5400000">
            <a:off x="7053559" y="553064"/>
            <a:ext cx="369466" cy="4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Mixture of sweets: choco bars, chews, mini eggs and lollypop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203"/>
          <a:stretch/>
        </p:blipFill>
        <p:spPr bwMode="auto">
          <a:xfrm rot="5400000">
            <a:off x="957663" y="676172"/>
            <a:ext cx="631790" cy="54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Mixture of sweets: choco bars, chews, mini eggs and lollypop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64" r="50000"/>
          <a:stretch/>
        </p:blipFill>
        <p:spPr bwMode="auto">
          <a:xfrm rot="5400000">
            <a:off x="272281" y="651823"/>
            <a:ext cx="605802" cy="64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Mixture of sweets: choco bars, chews, mini eggs and lollypop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02" r="24234"/>
          <a:stretch/>
        </p:blipFill>
        <p:spPr bwMode="auto">
          <a:xfrm rot="5400000">
            <a:off x="1709754" y="619921"/>
            <a:ext cx="535500" cy="55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Mixture of sweets: choco bars, chews, mini eggs and lollypop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29"/>
          <a:stretch/>
        </p:blipFill>
        <p:spPr bwMode="auto">
          <a:xfrm rot="5400000">
            <a:off x="2445047" y="693251"/>
            <a:ext cx="369466" cy="4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24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561" y="-15389"/>
            <a:ext cx="91440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Sweet Shop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Stage: 3 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  </a:t>
            </a:r>
            <a:r>
              <a:rPr kumimoji="0" lang="en-US" altLang="en-US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    </a:t>
            </a: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en-US" altLang="en-US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Five children went into the sweet shop after school. They looked at the things that cost under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50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p. There were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choco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bars, chews, mini eggs and lollypops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4" name="Picture 9" descr="Mixture of sweets: choco bars, chews, mini eggs and lollypo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7637" y="2022120"/>
            <a:ext cx="6197600" cy="75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-29421" y="3212976"/>
            <a:ext cx="9130455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Each of the children had a £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1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coin they could spend, but they didn't necessarily want to spend all of it!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Judy bought a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choco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bar, a mini egg and a chew. She spent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61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Kenny bought a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choco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bar, a mini egg and a lollypop. He had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46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p change from his £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1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.</a:t>
            </a:r>
          </a:p>
          <a:p>
            <a:pPr eaLnBrk="0" hangingPunct="0"/>
            <a:r>
              <a:rPr lang="en-US" altLang="en-US" sz="1200" dirty="0" smtClean="0">
                <a:solidFill>
                  <a:srgbClr val="00B050"/>
                </a:solidFill>
                <a:latin typeface="Verdana" pitchFamily="34" charset="0"/>
              </a:rPr>
              <a:t>Kenny spent 54p and </a:t>
            </a:r>
            <a:r>
              <a:rPr lang="en-GB" sz="1200" dirty="0" smtClean="0">
                <a:solidFill>
                  <a:srgbClr val="00B050"/>
                </a:solidFill>
              </a:rPr>
              <a:t>Chews are 7p more than lolly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Liam bought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3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lollypops. They cost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84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 smtClean="0">
                <a:solidFill>
                  <a:srgbClr val="00B050"/>
                </a:solidFill>
                <a:latin typeface="Verdana" pitchFamily="34" charset="0"/>
              </a:rPr>
              <a:t>One lollipop is </a:t>
            </a:r>
            <a:r>
              <a:rPr lang="en-US" altLang="en-US" sz="1200" b="1" dirty="0" smtClean="0">
                <a:solidFill>
                  <a:srgbClr val="00B050"/>
                </a:solidFill>
                <a:latin typeface="Verdana" pitchFamily="34" charset="0"/>
              </a:rPr>
              <a:t>28p</a:t>
            </a:r>
            <a:r>
              <a:rPr lang="en-US" altLang="en-US" sz="1200" dirty="0" smtClean="0">
                <a:solidFill>
                  <a:srgbClr val="00B050"/>
                </a:solidFill>
                <a:latin typeface="Verdana" pitchFamily="34" charset="0"/>
              </a:rPr>
              <a:t>, so chews are </a:t>
            </a:r>
            <a:r>
              <a:rPr lang="en-US" altLang="en-US" sz="1200" b="1" dirty="0" smtClean="0">
                <a:solidFill>
                  <a:srgbClr val="00B050"/>
                </a:solidFill>
                <a:latin typeface="Verdana" pitchFamily="34" charset="0"/>
              </a:rPr>
              <a:t>35p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Mandy bought a mini egg, a lollypop and a chew. She had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20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p change from her £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1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.</a:t>
            </a:r>
          </a:p>
          <a:p>
            <a:pPr eaLnBrk="0" hangingPunct="0"/>
            <a:r>
              <a:rPr lang="en-US" altLang="en-US" sz="1200" dirty="0" smtClean="0">
                <a:solidFill>
                  <a:srgbClr val="00B050"/>
                </a:solidFill>
                <a:latin typeface="Verdana" pitchFamily="34" charset="0"/>
              </a:rPr>
              <a:t>Mandy spent 80p, 80p –28p - 35p =  </a:t>
            </a:r>
            <a:r>
              <a:rPr lang="en-US" altLang="en-US" sz="1200" b="1" dirty="0" smtClean="0">
                <a:solidFill>
                  <a:srgbClr val="00B050"/>
                </a:solidFill>
                <a:latin typeface="Verdana" pitchFamily="34" charset="0"/>
              </a:rPr>
              <a:t>17p</a:t>
            </a:r>
            <a:r>
              <a:rPr lang="en-US" altLang="en-US" sz="1200" dirty="0" smtClean="0">
                <a:solidFill>
                  <a:srgbClr val="00B050"/>
                </a:solidFill>
                <a:latin typeface="Verdana" pitchFamily="34" charset="0"/>
              </a:rPr>
              <a:t> ( price of mini eggs)</a:t>
            </a:r>
            <a:r>
              <a:rPr lang="en-GB" sz="1200" dirty="0" smtClean="0">
                <a:solidFill>
                  <a:srgbClr val="00B050"/>
                </a:solidFill>
              </a:rPr>
              <a:t> lolly</a:t>
            </a:r>
          </a:p>
          <a:p>
            <a:pPr eaLnBrk="0" hangingPunct="0"/>
            <a:endParaRPr lang="en-GB" sz="1200" dirty="0">
              <a:solidFill>
                <a:srgbClr val="00B050"/>
              </a:solidFill>
            </a:endParaRPr>
          </a:p>
          <a:p>
            <a:pPr lvl="0" eaLnBrk="0" hangingPunct="0"/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So if Judy </a:t>
            </a: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bought a </a:t>
            </a:r>
            <a:r>
              <a:rPr lang="en-US" altLang="en-US" sz="1200" dirty="0" err="1">
                <a:solidFill>
                  <a:srgbClr val="000000"/>
                </a:solidFill>
                <a:latin typeface="Verdana" pitchFamily="34" charset="0"/>
              </a:rPr>
              <a:t>choco</a:t>
            </a: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 bar, a mini </a:t>
            </a: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egg (17p)  </a:t>
            </a: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and a </a:t>
            </a: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chew (35p). </a:t>
            </a: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She spent </a:t>
            </a:r>
            <a:r>
              <a:rPr lang="en-US" altLang="en-US" sz="1200" dirty="0">
                <a:solidFill>
                  <a:srgbClr val="000000"/>
                </a:solidFill>
                <a:latin typeface="MathJax_Main"/>
              </a:rPr>
              <a:t>61</a:t>
            </a: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p</a:t>
            </a: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.</a:t>
            </a:r>
          </a:p>
          <a:p>
            <a:pPr lvl="0" eaLnBrk="0" hangingPunct="0"/>
            <a:r>
              <a:rPr lang="en-US" altLang="en-US" sz="1200" dirty="0" smtClean="0">
                <a:solidFill>
                  <a:srgbClr val="00B050"/>
                </a:solidFill>
                <a:latin typeface="Verdana" pitchFamily="34" charset="0"/>
              </a:rPr>
              <a:t>Choco bar must be 61p – 17p – 35p = </a:t>
            </a:r>
            <a:r>
              <a:rPr lang="en-US" altLang="en-US" sz="1200" b="1" dirty="0" smtClean="0">
                <a:solidFill>
                  <a:srgbClr val="00B050"/>
                </a:solidFill>
                <a:latin typeface="Verdana" pitchFamily="34" charset="0"/>
              </a:rPr>
              <a:t>9p</a:t>
            </a:r>
            <a:endParaRPr lang="en-US" altLang="en-US" sz="1200" b="1" dirty="0">
              <a:solidFill>
                <a:srgbClr val="00B050"/>
              </a:solidFill>
              <a:latin typeface="Verdana" pitchFamily="34" charset="0"/>
            </a:endParaRPr>
          </a:p>
          <a:p>
            <a:pPr eaLnBrk="0" hangingPunct="0"/>
            <a:endParaRPr lang="en-GB" sz="1200" dirty="0" smtClean="0">
              <a:solidFill>
                <a:srgbClr val="00B05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8055" y="73659"/>
            <a:ext cx="972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xmlns="" val="7776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cartoon strip was created on </a:t>
            </a:r>
            <a:r>
              <a:rPr lang="en-GB" u="sng" dirty="0" smtClean="0">
                <a:hlinkClick r:id="rId2"/>
              </a:rPr>
              <a:t>www.pixton.com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534</Words>
  <Application>Microsoft Office PowerPoint</Application>
  <PresentationFormat>On-screen Show (4:3)</PresentationFormat>
  <Paragraphs>93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Birmingham BSF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linton</dc:creator>
  <cp:lastModifiedBy>David</cp:lastModifiedBy>
  <cp:revision>15</cp:revision>
  <dcterms:created xsi:type="dcterms:W3CDTF">2015-07-06T21:54:41Z</dcterms:created>
  <dcterms:modified xsi:type="dcterms:W3CDTF">2015-07-14T14:47:26Z</dcterms:modified>
</cp:coreProperties>
</file>