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8"/>
  </p:notesMasterIdLst>
  <p:sldIdLst>
    <p:sldId id="256" r:id="rId2"/>
    <p:sldId id="271" r:id="rId3"/>
    <p:sldId id="268" r:id="rId4"/>
    <p:sldId id="275" r:id="rId5"/>
    <p:sldId id="266" r:id="rId6"/>
    <p:sldId id="276" r:id="rId7"/>
    <p:sldId id="281" r:id="rId8"/>
    <p:sldId id="272" r:id="rId9"/>
    <p:sldId id="274" r:id="rId10"/>
    <p:sldId id="257" r:id="rId11"/>
    <p:sldId id="258" r:id="rId12"/>
    <p:sldId id="270" r:id="rId13"/>
    <p:sldId id="273" r:id="rId14"/>
    <p:sldId id="267" r:id="rId15"/>
    <p:sldId id="259" r:id="rId16"/>
    <p:sldId id="261" r:id="rId17"/>
    <p:sldId id="262" r:id="rId18"/>
    <p:sldId id="263" r:id="rId19"/>
    <p:sldId id="260" r:id="rId20"/>
    <p:sldId id="278" r:id="rId21"/>
    <p:sldId id="279" r:id="rId22"/>
    <p:sldId id="282" r:id="rId23"/>
    <p:sldId id="264" r:id="rId24"/>
    <p:sldId id="277" r:id="rId25"/>
    <p:sldId id="269" r:id="rId26"/>
    <p:sldId id="280" r:id="rId2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51" d="100"/>
          <a:sy n="151" d="100"/>
        </p:scale>
        <p:origin x="-112"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006BB499-1614-4358-8098-7DF50C2FE2C6}" type="datetimeFigureOut">
              <a:rPr lang="en-US"/>
              <a:pPr>
                <a:defRPr/>
              </a:pPr>
              <a:t>7/4/13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BB42EB3-CB58-41AA-A1F6-CDE5C5281C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Some ideas arising out of a book published last week … written by 5 people …</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F92DD0-E1C9-4B24-A79A-649A2B985ABD}"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Could discuss other examples from the book: eg drinks business … representation to those in power … issues that are real for students …</a:t>
            </a:r>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70EAB7-E564-46B6-BD77-1FFF3D41435D}"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Do this in groups/pairs …</a:t>
            </a:r>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3670F3-76D4-451D-BC9D-672D4470CE85}" type="slidenum">
              <a:rPr lang="en-US">
                <a:ea typeface="ＭＳ Ｐゴシック" pitchFamily="-72" charset="-128"/>
                <a:cs typeface="ＭＳ Ｐゴシック" pitchFamily="-72" charset="-128"/>
              </a:rPr>
              <a:pPr fontAlgn="base">
                <a:spcBef>
                  <a:spcPct val="0"/>
                </a:spcBef>
                <a:spcAft>
                  <a:spcPct val="0"/>
                </a:spcAft>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We have also tried to offer positive examples and possibilities</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8EFFEE-F531-4EED-82FF-44A25D22961F}"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Helpful way of thinking, but in book take a slightly different / deeper? approach …</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AAD8CA-3E28-4E16-B7BC-E54E6BEFCB7C}"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Eg Airline Booking; CriminalReductionUsingStatisticalHistory; google search algorithm; credit checks; flash crash DowJones 6</a:t>
            </a:r>
            <a:r>
              <a:rPr lang="en-US" baseline="30000" smtClean="0"/>
              <a:t>th</a:t>
            </a:r>
            <a:r>
              <a:rPr lang="en-US" smtClean="0"/>
              <a:t> May 2010 +-1K in 30mins</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E8FBA5-CBE6-447E-8C38-1534401EAA7E}"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Eg Canadian fish stocks (example of shaping the crisis)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A34906-ECE4-447D-BABF-A2C0A11C1B81}"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How do we make sense of these kinds of headline?</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77CB28-E97A-4F01-8867-4E599DA73821}"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Demonstrate what I mean …discuss 68% 1sd and 95% 2sd – let’s say extreme weather is +_ 95%</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7D214C-2CB9-4A64-9995-C3130C1E5CFE}"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Temperatures that happened 1% of the time between 1901 and 1930, are now close to the norm.</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304F55-DFC3-400A-AFB8-2D66088AE326}"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So, we are still likely to get as much extreme cold weather as ever … the hottest weather will be much more frequent</a:t>
            </a:r>
          </a:p>
          <a:p>
            <a:pPr>
              <a:spcBef>
                <a:spcPct val="0"/>
              </a:spcBef>
            </a:pPr>
            <a:r>
              <a:rPr lang="en-US" smtClean="0"/>
              <a:t>Not offering this activity particularly as an example for the classroom – this was for you … After break, classrooms …</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8E5039-CE66-4BFC-AD50-4F1A6939275D}" type="slidenum">
              <a:rPr lang="en-US">
                <a:ea typeface="ＭＳ Ｐゴシック" pitchFamily="-72" charset="-128"/>
                <a:cs typeface="ＭＳ Ｐゴシック" pitchFamily="-72" charset="-128"/>
              </a:rPr>
              <a:pPr fontAlgn="base">
                <a:spcBef>
                  <a:spcPct val="0"/>
                </a:spcBef>
                <a:spcAft>
                  <a:spcPct val="0"/>
                </a:spcAft>
              </a:pPr>
              <a:t>21</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45FB3D8-FC89-492E-B740-B429DEC15B9F}" type="datetimeFigureOut">
              <a:rPr lang="en-US"/>
              <a:pPr>
                <a:defRPr/>
              </a:pPr>
              <a:t>7/4/13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DADE4C-A495-41BD-A84B-20B7870FCEC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F4B6C3-E932-42D4-8502-2FDA07604BE4}" type="datetimeFigureOut">
              <a:rPr lang="en-US"/>
              <a:pPr>
                <a:defRPr/>
              </a:pPr>
              <a:t>7/4/13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AABD2F-1234-436B-AC99-AE61360BB1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7E242A-DC16-4DA4-B6B8-5F3C0284B05B}" type="datetimeFigureOut">
              <a:rPr lang="en-US"/>
              <a:pPr>
                <a:defRPr/>
              </a:pPr>
              <a:t>7/4/13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225DD0-1B72-42F1-91F5-53BC57C8A9C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7F9C7B-045C-4C51-A176-83F2B5367B82}" type="datetimeFigureOut">
              <a:rPr lang="en-US"/>
              <a:pPr>
                <a:defRPr/>
              </a:pPr>
              <a:t>7/4/13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3FA023-74DD-463D-B099-813E152069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E55DB15-07CA-4B3F-A72A-866E5FBFBE43}" type="datetimeFigureOut">
              <a:rPr lang="en-US"/>
              <a:pPr>
                <a:defRPr/>
              </a:pPr>
              <a:t>7/4/13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73E694-C50D-4330-BEA3-987FD5758A7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2C191F2-B6EC-4746-BE5F-A9F465B0F095}" type="datetimeFigureOut">
              <a:rPr lang="en-US"/>
              <a:pPr>
                <a:defRPr/>
              </a:pPr>
              <a:t>7/4/13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41B292-504B-4CAE-BCD8-F0DFEDC18C0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3920DF-DC2D-4834-8AF3-E1148A921607}" type="datetimeFigureOut">
              <a:rPr lang="en-US"/>
              <a:pPr>
                <a:defRPr/>
              </a:pPr>
              <a:t>7/4/13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EC5CE18-3AA2-419E-AD87-0C3C1FFC85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CD492F1-6D71-4EC0-A7B8-417436D0C53B}" type="datetimeFigureOut">
              <a:rPr lang="en-US"/>
              <a:pPr>
                <a:defRPr/>
              </a:pPr>
              <a:t>7/4/13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9A1B55D-8519-459B-A4EF-CF342E6584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766BD7-8D09-4981-8D41-100F7F8618A5}" type="datetimeFigureOut">
              <a:rPr lang="en-US"/>
              <a:pPr>
                <a:defRPr/>
              </a:pPr>
              <a:t>7/4/13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34B93B-F05C-4A8B-BD32-1E32187043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F522-5BE3-4F36-AA40-8E7E0D2ED999}" type="datetimeFigureOut">
              <a:rPr lang="en-US"/>
              <a:pPr>
                <a:defRPr/>
              </a:pPr>
              <a:t>7/4/13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79D151-9711-49E7-8380-611E5F2A71A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C102B0-5CD7-4762-9E04-EE629767BEC7}" type="datetimeFigureOut">
              <a:rPr lang="en-US"/>
              <a:pPr>
                <a:defRPr/>
              </a:pPr>
              <a:t>7/4/13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5F7EC87-8639-4BB1-BD4D-5673F898551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00"/>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422C4CC7-F157-47C2-9005-AD7420723A93}" type="datetimeFigureOut">
              <a:rPr lang="en-US"/>
              <a:pPr>
                <a:defRPr/>
              </a:pPr>
              <a:t>7/4/13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53A60767-E5EA-4951-9860-47EB9CCDB0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72" charset="-128"/>
          <a:cs typeface="ＭＳ Ｐゴシック" pitchFamily="-72" charset="-128"/>
        </a:defRPr>
      </a:lvl1pPr>
      <a:lvl2pPr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2pPr>
      <a:lvl3pPr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3pPr>
      <a:lvl4pPr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4pPr>
      <a:lvl5pPr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5pPr>
      <a:lvl6pPr marL="457200"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6pPr>
      <a:lvl7pPr marL="914400"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7pPr>
      <a:lvl8pPr marL="1371600"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8pPr>
      <a:lvl9pPr marL="1828800" algn="ctr" defTabSz="457200"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9pPr>
    </p:titleStyle>
    <p:bodyStyle>
      <a:lvl1pPr marL="342900" indent="-342900" algn="l" defTabSz="457200" rtl="0" fontAlgn="base">
        <a:spcBef>
          <a:spcPct val="20000"/>
        </a:spcBef>
        <a:spcAft>
          <a:spcPct val="0"/>
        </a:spcAft>
        <a:buFont typeface="Arial" pitchFamily="-72" charset="0"/>
        <a:buChar char="•"/>
        <a:defRPr sz="3200" kern="1200">
          <a:solidFill>
            <a:schemeClr val="tx1"/>
          </a:solidFill>
          <a:latin typeface="+mn-lt"/>
          <a:ea typeface="ＭＳ Ｐゴシック" pitchFamily="-72" charset="-128"/>
          <a:cs typeface="ＭＳ Ｐゴシック" pitchFamily="-72" charset="-128"/>
        </a:defRPr>
      </a:lvl1pPr>
      <a:lvl2pPr marL="742950" indent="-285750" algn="l" defTabSz="457200" rtl="0" fontAlgn="base">
        <a:spcBef>
          <a:spcPct val="20000"/>
        </a:spcBef>
        <a:spcAft>
          <a:spcPct val="0"/>
        </a:spcAft>
        <a:buFont typeface="Arial" pitchFamily="-72" charset="0"/>
        <a:buChar char="–"/>
        <a:defRPr sz="2800" kern="1200">
          <a:solidFill>
            <a:schemeClr val="tx1"/>
          </a:solidFill>
          <a:latin typeface="+mn-lt"/>
          <a:ea typeface="ＭＳ Ｐゴシック" pitchFamily="-72" charset="-128"/>
          <a:cs typeface="+mn-cs"/>
        </a:defRPr>
      </a:lvl2pPr>
      <a:lvl3pPr marL="1143000" indent="-228600" algn="l" defTabSz="457200" rtl="0" fontAlgn="base">
        <a:spcBef>
          <a:spcPct val="20000"/>
        </a:spcBef>
        <a:spcAft>
          <a:spcPct val="0"/>
        </a:spcAft>
        <a:buFont typeface="Arial" pitchFamily="-72" charset="0"/>
        <a:buChar char="•"/>
        <a:defRPr sz="2400" kern="1200">
          <a:solidFill>
            <a:schemeClr val="tx1"/>
          </a:solidFill>
          <a:latin typeface="+mn-lt"/>
          <a:ea typeface="ＭＳ Ｐゴシック" pitchFamily="-72" charset="-128"/>
          <a:cs typeface="+mn-cs"/>
        </a:defRPr>
      </a:lvl3pPr>
      <a:lvl4pPr marL="1600200" indent="-228600" algn="l" defTabSz="457200" rtl="0" fontAlgn="base">
        <a:spcBef>
          <a:spcPct val="20000"/>
        </a:spcBef>
        <a:spcAft>
          <a:spcPct val="0"/>
        </a:spcAft>
        <a:buFont typeface="Arial" pitchFamily="-72" charset="0"/>
        <a:buChar char="–"/>
        <a:defRPr sz="2000" kern="1200">
          <a:solidFill>
            <a:schemeClr val="tx1"/>
          </a:solidFill>
          <a:latin typeface="+mn-lt"/>
          <a:ea typeface="ＭＳ Ｐゴシック" pitchFamily="-72" charset="-128"/>
          <a:cs typeface="+mn-cs"/>
        </a:defRPr>
      </a:lvl4pPr>
      <a:lvl5pPr marL="2057400" indent="-228600" algn="l" defTabSz="457200" rtl="0" fontAlgn="base">
        <a:spcBef>
          <a:spcPct val="20000"/>
        </a:spcBef>
        <a:spcAft>
          <a:spcPct val="0"/>
        </a:spcAft>
        <a:buFont typeface="Arial" pitchFamily="-72" charset="0"/>
        <a:buChar char="»"/>
        <a:defRPr sz="2000" kern="1200">
          <a:solidFill>
            <a:schemeClr val="tx1"/>
          </a:solidFill>
          <a:latin typeface="+mn-lt"/>
          <a:ea typeface="ＭＳ Ｐゴシック" pitchFamily="-7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193831"/>
          </a:xfrm>
        </p:spPr>
        <p:txBody>
          <a:bodyPr rtlCol="0">
            <a:normAutofit fontScale="90000"/>
          </a:bodyPr>
          <a:lstStyle/>
          <a:p>
            <a:pPr fontAlgn="auto">
              <a:spcAft>
                <a:spcPts val="0"/>
              </a:spcAft>
              <a:defRPr/>
            </a:pPr>
            <a:r>
              <a:rPr lang="en-US" dirty="0" smtClean="0">
                <a:ln>
                  <a:solidFill>
                    <a:srgbClr val="4F81BD"/>
                  </a:solidFill>
                </a:ln>
                <a:ea typeface="+mj-ea"/>
                <a:cs typeface="+mj-cs"/>
              </a:rPr>
              <a:t>Teaching School Subjects As If The Planet Matters</a:t>
            </a:r>
            <a:br>
              <a:rPr lang="en-US" dirty="0" smtClean="0">
                <a:ln>
                  <a:solidFill>
                    <a:srgbClr val="4F81BD"/>
                  </a:solidFill>
                </a:ln>
                <a:ea typeface="+mj-ea"/>
                <a:cs typeface="+mj-cs"/>
              </a:rPr>
            </a:br>
            <a:r>
              <a:rPr lang="en-US" sz="3600" dirty="0" smtClean="0">
                <a:ln>
                  <a:solidFill>
                    <a:srgbClr val="4F81BD"/>
                  </a:solidFill>
                </a:ln>
                <a:ea typeface="+mj-ea"/>
                <a:cs typeface="+mj-cs"/>
              </a:rPr>
              <a:t>Alf Coles</a:t>
            </a:r>
            <a:br>
              <a:rPr lang="en-US" sz="3600" dirty="0" smtClean="0">
                <a:ln>
                  <a:solidFill>
                    <a:srgbClr val="4F81BD"/>
                  </a:solidFill>
                </a:ln>
                <a:ea typeface="+mj-ea"/>
                <a:cs typeface="+mj-cs"/>
              </a:rPr>
            </a:br>
            <a:r>
              <a:rPr lang="en-US" sz="3600" dirty="0" smtClean="0">
                <a:ln>
                  <a:solidFill>
                    <a:srgbClr val="4F81BD"/>
                  </a:solidFill>
                </a:ln>
                <a:ea typeface="+mj-ea"/>
                <a:cs typeface="+mj-cs"/>
              </a:rPr>
              <a:t>University of Bristol</a:t>
            </a:r>
            <a:endParaRPr lang="en-US" sz="3600" dirty="0">
              <a:ln>
                <a:solidFill>
                  <a:srgbClr val="4F81BD"/>
                </a:solidFill>
              </a:ln>
              <a:ea typeface="+mj-ea"/>
              <a:cs typeface="+mj-cs"/>
            </a:endParaRPr>
          </a:p>
        </p:txBody>
      </p:sp>
      <p:sp>
        <p:nvSpPr>
          <p:cNvPr id="3" name="Subtitle 2"/>
          <p:cNvSpPr>
            <a:spLocks noGrp="1"/>
          </p:cNvSpPr>
          <p:nvPr>
            <p:ph type="subTitle" idx="1"/>
          </p:nvPr>
        </p:nvSpPr>
        <p:spPr>
          <a:xfrm>
            <a:off x="1371600" y="4534838"/>
            <a:ext cx="6400800" cy="1752600"/>
          </a:xfrm>
        </p:spPr>
        <p:txBody>
          <a:bodyPr rtlCol="0">
            <a:normAutofit/>
          </a:bodyPr>
          <a:lstStyle/>
          <a:p>
            <a:pPr fontAlgn="auto">
              <a:spcAft>
                <a:spcPts val="0"/>
              </a:spcAft>
              <a:buFont typeface="Arial"/>
              <a:buNone/>
              <a:defRPr/>
            </a:pPr>
            <a:r>
              <a:rPr lang="en-US" dirty="0" smtClean="0">
                <a:ln>
                  <a:solidFill>
                    <a:srgbClr val="4F81BD"/>
                  </a:solidFill>
                </a:ln>
                <a:ea typeface="+mn-ea"/>
                <a:cs typeface="+mn-cs"/>
              </a:rPr>
              <a:t>4</a:t>
            </a:r>
            <a:r>
              <a:rPr lang="en-US" baseline="30000" dirty="0" smtClean="0">
                <a:ln>
                  <a:solidFill>
                    <a:srgbClr val="4F81BD"/>
                  </a:solidFill>
                </a:ln>
                <a:ea typeface="+mn-ea"/>
                <a:cs typeface="+mn-cs"/>
              </a:rPr>
              <a:t>th</a:t>
            </a:r>
            <a:r>
              <a:rPr lang="en-US" dirty="0" smtClean="0">
                <a:ln>
                  <a:solidFill>
                    <a:srgbClr val="4F81BD"/>
                  </a:solidFill>
                </a:ln>
                <a:ea typeface="+mn-ea"/>
                <a:cs typeface="+mn-cs"/>
              </a:rPr>
              <a:t> July 2013</a:t>
            </a:r>
            <a:endParaRPr lang="en-US" dirty="0">
              <a:ln>
                <a:solidFill>
                  <a:srgbClr val="4F81BD"/>
                </a:solidFill>
              </a:ln>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475"/>
            <a:ext cx="8229600" cy="6461085"/>
          </a:xfrm>
        </p:spPr>
        <p:txBody>
          <a:bodyPr rtlCol="0">
            <a:noAutofit/>
          </a:bodyPr>
          <a:lstStyle/>
          <a:p>
            <a:pPr fontAlgn="auto">
              <a:spcAft>
                <a:spcPts val="0"/>
              </a:spcAft>
              <a:buFont typeface="Arial"/>
              <a:buNone/>
              <a:defRPr/>
            </a:pPr>
            <a:r>
              <a:rPr lang="en-GB" dirty="0" smtClean="0">
                <a:solidFill>
                  <a:srgbClr val="000000"/>
                </a:solidFill>
                <a:ea typeface="+mn-ea"/>
                <a:cs typeface="+mn-cs"/>
              </a:rPr>
              <a:t>	</a:t>
            </a:r>
            <a:r>
              <a:rPr lang="en-GB" dirty="0" smtClean="0">
                <a:ln>
                  <a:solidFill>
                    <a:srgbClr val="4F81BD"/>
                  </a:solidFill>
                </a:ln>
                <a:solidFill>
                  <a:srgbClr val="000000"/>
                </a:solidFill>
                <a:ea typeface="+mn-ea"/>
                <a:cs typeface="+mn-cs"/>
              </a:rPr>
              <a:t>NASA </a:t>
            </a:r>
            <a:r>
              <a:rPr lang="en-GB" dirty="0">
                <a:ln>
                  <a:solidFill>
                    <a:srgbClr val="4F81BD"/>
                  </a:solidFill>
                </a:ln>
                <a:solidFill>
                  <a:srgbClr val="000000"/>
                </a:solidFill>
                <a:ea typeface="+mn-ea"/>
                <a:cs typeface="+mn-cs"/>
              </a:rPr>
              <a:t>and </a:t>
            </a:r>
            <a:r>
              <a:rPr lang="en-GB" dirty="0" smtClean="0">
                <a:ln>
                  <a:solidFill>
                    <a:srgbClr val="4F81BD"/>
                  </a:solidFill>
                </a:ln>
                <a:solidFill>
                  <a:srgbClr val="000000"/>
                </a:solidFill>
                <a:ea typeface="+mn-ea"/>
                <a:cs typeface="+mn-cs"/>
              </a:rPr>
              <a:t>the National </a:t>
            </a:r>
            <a:r>
              <a:rPr lang="en-GB" dirty="0">
                <a:ln>
                  <a:solidFill>
                    <a:srgbClr val="4F81BD"/>
                  </a:solidFill>
                </a:ln>
                <a:solidFill>
                  <a:srgbClr val="000000"/>
                </a:solidFill>
                <a:ea typeface="+mn-ea"/>
                <a:cs typeface="+mn-cs"/>
              </a:rPr>
              <a:t>Oceanic and Atmospheric Administration (NOAA), agreed that 2010 tied with 2005 as the hottest since records began in 1880</a:t>
            </a:r>
            <a:r>
              <a:rPr lang="en-GB" dirty="0" smtClean="0">
                <a:ln>
                  <a:solidFill>
                    <a:srgbClr val="4F81BD"/>
                  </a:solidFill>
                </a:ln>
                <a:solidFill>
                  <a:srgbClr val="000000"/>
                </a:solidFill>
                <a:ea typeface="+mn-ea"/>
                <a:cs typeface="+mn-cs"/>
              </a:rPr>
              <a:t>.</a:t>
            </a:r>
            <a:r>
              <a:rPr lang="en-GB" dirty="0">
                <a:ln>
                  <a:solidFill>
                    <a:srgbClr val="4F81BD"/>
                  </a:solidFill>
                </a:ln>
                <a:solidFill>
                  <a:srgbClr val="000000"/>
                </a:solidFill>
                <a:ea typeface="+mn-ea"/>
                <a:cs typeface="+mn-cs"/>
              </a:rPr>
              <a:t> </a:t>
            </a:r>
            <a:r>
              <a:rPr lang="en-GB" dirty="0" smtClean="0">
                <a:ln>
                  <a:solidFill>
                    <a:srgbClr val="4F81BD"/>
                  </a:solidFill>
                </a:ln>
                <a:solidFill>
                  <a:srgbClr val="000000"/>
                </a:solidFill>
                <a:ea typeface="+mn-ea"/>
                <a:cs typeface="+mn-cs"/>
              </a:rPr>
              <a:t>Overall </a:t>
            </a:r>
            <a:r>
              <a:rPr lang="en-GB" dirty="0">
                <a:ln>
                  <a:solidFill>
                    <a:srgbClr val="4F81BD"/>
                  </a:solidFill>
                </a:ln>
                <a:solidFill>
                  <a:srgbClr val="000000"/>
                </a:solidFill>
                <a:ea typeface="+mn-ea"/>
                <a:cs typeface="+mn-cs"/>
              </a:rPr>
              <a:t>2010 and 2005 were 1.12F (0.62C) above the 20th century average</a:t>
            </a:r>
            <a:r>
              <a:rPr lang="en-GB" dirty="0" smtClean="0">
                <a:ln>
                  <a:solidFill>
                    <a:srgbClr val="4F81BD"/>
                  </a:solidFill>
                </a:ln>
                <a:solidFill>
                  <a:srgbClr val="000000"/>
                </a:solidFill>
                <a:ea typeface="+mn-ea"/>
                <a:cs typeface="+mn-cs"/>
              </a:rPr>
              <a:t> … [of] temperatures </a:t>
            </a:r>
            <a:r>
              <a:rPr lang="en-GB" dirty="0">
                <a:ln>
                  <a:solidFill>
                    <a:srgbClr val="4F81BD"/>
                  </a:solidFill>
                </a:ln>
                <a:solidFill>
                  <a:srgbClr val="000000"/>
                </a:solidFill>
                <a:ea typeface="+mn-ea"/>
                <a:cs typeface="+mn-cs"/>
              </a:rPr>
              <a:t>across the world</a:t>
            </a:r>
            <a:r>
              <a:rPr lang="en-GB" dirty="0" smtClean="0">
                <a:ln>
                  <a:solidFill>
                    <a:srgbClr val="4F81BD"/>
                  </a:solidFill>
                </a:ln>
                <a:solidFill>
                  <a:srgbClr val="000000"/>
                </a:solidFill>
                <a:ea typeface="+mn-ea"/>
                <a:cs typeface="+mn-cs"/>
              </a:rPr>
              <a:t>.</a:t>
            </a:r>
          </a:p>
          <a:p>
            <a:pPr fontAlgn="auto">
              <a:spcAft>
                <a:spcPts val="0"/>
              </a:spcAft>
              <a:buFont typeface="Arial"/>
              <a:buNone/>
              <a:defRPr/>
            </a:pPr>
            <a:r>
              <a:rPr lang="en-GB" dirty="0">
                <a:ln>
                  <a:solidFill>
                    <a:srgbClr val="4F81BD"/>
                  </a:solidFill>
                </a:ln>
                <a:solidFill>
                  <a:srgbClr val="000000"/>
                </a:solidFill>
                <a:ea typeface="+mn-ea"/>
                <a:cs typeface="+mn-cs"/>
              </a:rPr>
              <a:t>	</a:t>
            </a:r>
            <a:r>
              <a:rPr lang="en-GB" dirty="0" smtClean="0">
                <a:ln>
                  <a:solidFill>
                    <a:srgbClr val="4F81BD"/>
                  </a:solidFill>
                </a:ln>
                <a:solidFill>
                  <a:srgbClr val="000000"/>
                </a:solidFill>
                <a:ea typeface="+mn-ea"/>
                <a:cs typeface="+mn-cs"/>
              </a:rPr>
              <a:t>(</a:t>
            </a:r>
            <a:r>
              <a:rPr lang="en-GB" i="1" dirty="0">
                <a:ln>
                  <a:solidFill>
                    <a:srgbClr val="4F81BD"/>
                  </a:solidFill>
                </a:ln>
                <a:solidFill>
                  <a:srgbClr val="000000"/>
                </a:solidFill>
                <a:ea typeface="+mn-ea"/>
                <a:cs typeface="+mn-cs"/>
              </a:rPr>
              <a:t>Daily Telegraph</a:t>
            </a:r>
            <a:r>
              <a:rPr lang="en-GB" dirty="0">
                <a:ln>
                  <a:solidFill>
                    <a:srgbClr val="4F81BD"/>
                  </a:solidFill>
                </a:ln>
                <a:solidFill>
                  <a:srgbClr val="000000"/>
                </a:solidFill>
                <a:ea typeface="+mn-ea"/>
                <a:cs typeface="+mn-cs"/>
              </a:rPr>
              <a:t>, 13 January 2011</a:t>
            </a:r>
            <a:r>
              <a:rPr lang="en-GB" dirty="0" smtClean="0">
                <a:ln>
                  <a:solidFill>
                    <a:srgbClr val="4F81BD"/>
                  </a:solidFill>
                </a:ln>
                <a:solidFill>
                  <a:srgbClr val="000000"/>
                </a:solidFill>
                <a:ea typeface="+mn-ea"/>
                <a:cs typeface="+mn-cs"/>
              </a:rPr>
              <a:t>)</a:t>
            </a:r>
          </a:p>
          <a:p>
            <a:pPr fontAlgn="auto">
              <a:spcAft>
                <a:spcPts val="0"/>
              </a:spcAft>
              <a:buFont typeface="Arial"/>
              <a:buNone/>
              <a:defRPr/>
            </a:pPr>
            <a:r>
              <a:rPr lang="en-GB" dirty="0" smtClean="0">
                <a:ln>
                  <a:solidFill>
                    <a:srgbClr val="4F81BD"/>
                  </a:solidFill>
                </a:ln>
                <a:solidFill>
                  <a:srgbClr val="000000"/>
                </a:solidFill>
                <a:ea typeface="+mn-ea"/>
                <a:cs typeface="+mn-cs"/>
              </a:rPr>
              <a:t> </a:t>
            </a:r>
          </a:p>
          <a:p>
            <a:pPr fontAlgn="auto">
              <a:spcAft>
                <a:spcPts val="0"/>
              </a:spcAft>
              <a:buFont typeface="Arial"/>
              <a:buNone/>
              <a:defRPr/>
            </a:pPr>
            <a:r>
              <a:rPr lang="en-GB" dirty="0" smtClean="0">
                <a:ln>
                  <a:solidFill>
                    <a:srgbClr val="4F81BD"/>
                  </a:solidFill>
                </a:ln>
                <a:solidFill>
                  <a:srgbClr val="000000"/>
                </a:solidFill>
                <a:ea typeface="+mn-ea"/>
                <a:cs typeface="+mn-cs"/>
              </a:rPr>
              <a:t>	[In 2010] the </a:t>
            </a:r>
            <a:r>
              <a:rPr lang="en-GB" dirty="0">
                <a:ln>
                  <a:solidFill>
                    <a:srgbClr val="4F81BD"/>
                  </a:solidFill>
                </a:ln>
                <a:solidFill>
                  <a:srgbClr val="000000"/>
                </a:solidFill>
                <a:ea typeface="+mn-ea"/>
                <a:cs typeface="+mn-cs"/>
              </a:rPr>
              <a:t>UK recorded its coldest year since 1986 and its coldest December in 100 years, according to the Met Office. </a:t>
            </a:r>
            <a:endParaRPr lang="en-GB" dirty="0" smtClean="0">
              <a:ln>
                <a:solidFill>
                  <a:srgbClr val="4F81BD"/>
                </a:solidFill>
              </a:ln>
              <a:solidFill>
                <a:srgbClr val="000000"/>
              </a:solidFill>
              <a:ea typeface="+mn-ea"/>
              <a:cs typeface="+mn-cs"/>
            </a:endParaRPr>
          </a:p>
          <a:p>
            <a:pPr fontAlgn="auto">
              <a:spcAft>
                <a:spcPts val="0"/>
              </a:spcAft>
              <a:buFont typeface="Arial"/>
              <a:buNone/>
              <a:defRPr/>
            </a:pPr>
            <a:r>
              <a:rPr lang="en-GB" dirty="0">
                <a:ln>
                  <a:solidFill>
                    <a:srgbClr val="4F81BD"/>
                  </a:solidFill>
                </a:ln>
                <a:solidFill>
                  <a:srgbClr val="000000"/>
                </a:solidFill>
                <a:ea typeface="+mn-ea"/>
                <a:cs typeface="+mn-cs"/>
              </a:rPr>
              <a:t>	</a:t>
            </a:r>
            <a:r>
              <a:rPr lang="en-GB" dirty="0" smtClean="0">
                <a:ln>
                  <a:solidFill>
                    <a:srgbClr val="4F81BD"/>
                  </a:solidFill>
                </a:ln>
                <a:solidFill>
                  <a:srgbClr val="000000"/>
                </a:solidFill>
                <a:ea typeface="+mn-ea"/>
                <a:cs typeface="+mn-cs"/>
              </a:rPr>
              <a:t>(</a:t>
            </a:r>
            <a:r>
              <a:rPr lang="en-GB" i="1" dirty="0">
                <a:ln>
                  <a:solidFill>
                    <a:srgbClr val="4F81BD"/>
                  </a:solidFill>
                </a:ln>
                <a:solidFill>
                  <a:srgbClr val="000000"/>
                </a:solidFill>
                <a:ea typeface="+mn-ea"/>
                <a:cs typeface="+mn-cs"/>
              </a:rPr>
              <a:t>The Guardian</a:t>
            </a:r>
            <a:r>
              <a:rPr lang="en-GB" dirty="0">
                <a:ln>
                  <a:solidFill>
                    <a:srgbClr val="4F81BD"/>
                  </a:solidFill>
                </a:ln>
                <a:solidFill>
                  <a:srgbClr val="000000"/>
                </a:solidFill>
                <a:ea typeface="+mn-ea"/>
                <a:cs typeface="+mn-cs"/>
              </a:rPr>
              <a:t>, 20 January 2011</a:t>
            </a:r>
            <a:r>
              <a:rPr lang="en-GB" dirty="0" smtClean="0">
                <a:ln>
                  <a:solidFill>
                    <a:srgbClr val="4F81BD"/>
                  </a:solidFill>
                </a:ln>
                <a:solidFill>
                  <a:srgbClr val="000000"/>
                </a:solidFill>
                <a:ea typeface="+mn-ea"/>
                <a:cs typeface="+mn-cs"/>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4618"/>
            <a:ext cx="8229600" cy="5881244"/>
          </a:xfrm>
        </p:spPr>
        <p:txBody>
          <a:bodyPr rtlCol="0">
            <a:normAutofit/>
          </a:bodyPr>
          <a:lstStyle/>
          <a:p>
            <a:pPr fontAlgn="auto">
              <a:spcAft>
                <a:spcPts val="0"/>
              </a:spcAft>
              <a:buFont typeface="Arial"/>
              <a:buNone/>
              <a:defRPr/>
            </a:pPr>
            <a:r>
              <a:rPr lang="en-GB" dirty="0" smtClean="0">
                <a:ea typeface="+mn-ea"/>
                <a:cs typeface="+mn-cs"/>
              </a:rPr>
              <a:t> 	</a:t>
            </a:r>
            <a:r>
              <a:rPr lang="en-GB" dirty="0" smtClean="0">
                <a:ln>
                  <a:solidFill>
                    <a:srgbClr val="4F81BD"/>
                  </a:solidFill>
                </a:ln>
                <a:ea typeface="+mn-ea"/>
                <a:cs typeface="+mn-cs"/>
              </a:rPr>
              <a:t>NEW DELHI: Severe cold may well be making headlines in the past two weeks, but here's the big picture: 2010 was the warmest year ever in India since weather records began in 1901. The Indian Meteorological Department announced on Thursday that the mean annual temperature in the country during 2010 was as much as 0.93 degrees Celsius higher than the long term (1961-1990) average.</a:t>
            </a:r>
          </a:p>
          <a:p>
            <a:pPr fontAlgn="auto">
              <a:spcAft>
                <a:spcPts val="0"/>
              </a:spcAft>
              <a:buFont typeface="Arial"/>
              <a:buNone/>
              <a:defRPr/>
            </a:pPr>
            <a:r>
              <a:rPr lang="en-GB" dirty="0" smtClean="0">
                <a:ln>
                  <a:solidFill>
                    <a:srgbClr val="4F81BD"/>
                  </a:solidFill>
                </a:ln>
                <a:ea typeface="+mn-ea"/>
                <a:cs typeface="+mn-cs"/>
              </a:rPr>
              <a:t> 	(</a:t>
            </a:r>
            <a:r>
              <a:rPr lang="en-GB" i="1" dirty="0" smtClean="0">
                <a:ln>
                  <a:solidFill>
                    <a:srgbClr val="4F81BD"/>
                  </a:solidFill>
                </a:ln>
                <a:ea typeface="+mn-ea"/>
                <a:cs typeface="+mn-cs"/>
              </a:rPr>
              <a:t>Times of India</a:t>
            </a:r>
            <a:r>
              <a:rPr lang="en-GB" dirty="0" smtClean="0">
                <a:ln>
                  <a:solidFill>
                    <a:srgbClr val="4F81BD"/>
                  </a:solidFill>
                </a:ln>
                <a:ea typeface="+mn-ea"/>
                <a:cs typeface="+mn-cs"/>
              </a:rPr>
              <a:t>, 14 January 2011)</a:t>
            </a:r>
          </a:p>
          <a:p>
            <a:pPr fontAlgn="auto">
              <a:spcAft>
                <a:spcPts val="0"/>
              </a:spcAft>
              <a:buFont typeface="Arial"/>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Global Temperature</a:t>
            </a:r>
          </a:p>
        </p:txBody>
      </p:sp>
      <p:sp>
        <p:nvSpPr>
          <p:cNvPr id="31746" name="Content Placeholder 2"/>
          <p:cNvSpPr>
            <a:spLocks noGrp="1"/>
          </p:cNvSpPr>
          <p:nvPr>
            <p:ph idx="1"/>
          </p:nvPr>
        </p:nvSpPr>
        <p:spPr/>
        <p:txBody>
          <a:bodyPr/>
          <a:lstStyle/>
          <a:p>
            <a:r>
              <a:rPr lang="en-US" smtClean="0"/>
              <a:t>What is meant by “global temperature”? </a:t>
            </a:r>
          </a:p>
          <a:p>
            <a:r>
              <a:rPr lang="en-US" smtClean="0"/>
              <a:t>How do you think it is calculated?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Getting data from where you live</a:t>
            </a:r>
          </a:p>
        </p:txBody>
      </p:sp>
      <p:sp>
        <p:nvSpPr>
          <p:cNvPr id="3" name="Content Placeholder 2"/>
          <p:cNvSpPr>
            <a:spLocks noGrp="1"/>
          </p:cNvSpPr>
          <p:nvPr>
            <p:ph idx="1"/>
          </p:nvPr>
        </p:nvSpPr>
        <p:spPr/>
        <p:txBody>
          <a:bodyPr/>
          <a:lstStyle/>
          <a:p>
            <a:r>
              <a:rPr lang="en-US" smtClean="0"/>
              <a:t>Met Office website</a:t>
            </a:r>
          </a:p>
          <a:p>
            <a:r>
              <a:rPr lang="en-US" smtClean="0"/>
              <a:t>Look at the data for Sheffield, 1981-2010</a:t>
            </a:r>
          </a:p>
          <a:p>
            <a:r>
              <a:rPr lang="en-US" smtClean="0"/>
              <a:t>In pairs, discuss what you notice …</a:t>
            </a:r>
          </a:p>
          <a:p>
            <a:pPr lvl="1"/>
            <a:r>
              <a:rPr lang="en-US" smtClean="0"/>
              <a:t>What could students do faced with this data?</a:t>
            </a:r>
          </a:p>
          <a:p>
            <a:pPr lvl="1"/>
            <a:r>
              <a:rPr lang="en-US" smtClean="0"/>
              <a:t>What other data would you want?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Some questions …</a:t>
            </a:r>
          </a:p>
        </p:txBody>
      </p:sp>
      <p:sp>
        <p:nvSpPr>
          <p:cNvPr id="33794" name="Content Placeholder 2"/>
          <p:cNvSpPr>
            <a:spLocks noGrp="1"/>
          </p:cNvSpPr>
          <p:nvPr>
            <p:ph idx="1"/>
          </p:nvPr>
        </p:nvSpPr>
        <p:spPr>
          <a:xfrm>
            <a:off x="242888" y="1357313"/>
            <a:ext cx="8647112" cy="4525962"/>
          </a:xfrm>
        </p:spPr>
        <p:txBody>
          <a:bodyPr/>
          <a:lstStyle/>
          <a:p>
            <a:r>
              <a:rPr lang="en-GB" smtClean="0"/>
              <a:t>What mathematics is involved in understanding climate change?</a:t>
            </a:r>
          </a:p>
          <a:p>
            <a:r>
              <a:rPr lang="en-GB" smtClean="0"/>
              <a:t>How is mathematics used or misused in debates about the need for action? </a:t>
            </a:r>
          </a:p>
          <a:p>
            <a:r>
              <a:rPr lang="en-GB" smtClean="0"/>
              <a:t>What mathematics do ‘consumers’ of information about climate change need to know to be able to make informed judgments?</a:t>
            </a:r>
          </a:p>
          <a:p>
            <a:r>
              <a:rPr lang="en-GB" smtClean="0"/>
              <a:t>How do the interests of authors of information about climate change influence their use of mathematics?</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8638"/>
            <a:ext cx="8229600" cy="5477525"/>
          </a:xfrm>
        </p:spPr>
        <p:txBody>
          <a:bodyPr rtlCol="0">
            <a:normAutofit/>
          </a:bodyPr>
          <a:lstStyle/>
          <a:p>
            <a:pPr fontAlgn="auto">
              <a:spcAft>
                <a:spcPts val="0"/>
              </a:spcAft>
              <a:buFont typeface="Arial"/>
              <a:buNone/>
              <a:defRPr/>
            </a:pPr>
            <a:r>
              <a:rPr lang="en-US" dirty="0" smtClean="0">
                <a:ln>
                  <a:solidFill>
                    <a:srgbClr val="4F81BD"/>
                  </a:solidFill>
                </a:ln>
                <a:ea typeface="+mn-ea"/>
                <a:cs typeface="+mn-cs"/>
              </a:rPr>
              <a:t>Assume average daily temperature follows a normal distribution. Sketch scenarios for changes in mean and/or standard deviation. </a:t>
            </a:r>
          </a:p>
          <a:p>
            <a:pPr fontAlgn="auto">
              <a:spcAft>
                <a:spcPts val="0"/>
              </a:spcAft>
              <a:buFont typeface="Arial"/>
              <a:buNone/>
              <a:defRPr/>
            </a:pPr>
            <a:r>
              <a:rPr lang="en-US" dirty="0" smtClean="0">
                <a:ln>
                  <a:solidFill>
                    <a:srgbClr val="4F81BD"/>
                  </a:solidFill>
                </a:ln>
                <a:ea typeface="+mn-ea"/>
                <a:cs typeface="+mn-cs"/>
              </a:rPr>
              <a:t>What implications are there for the frequency of extreme weather, in each case?</a:t>
            </a:r>
          </a:p>
          <a:p>
            <a:pPr fontAlgn="auto">
              <a:spcAft>
                <a:spcPts val="0"/>
              </a:spcAft>
              <a:buFont typeface="Arial"/>
              <a:buNone/>
              <a:defRPr/>
            </a:pPr>
            <a:endParaRPr lang="en-US" dirty="0" smtClean="0">
              <a:ln>
                <a:solidFill>
                  <a:srgbClr val="4F81BD"/>
                </a:solidFill>
              </a:ln>
              <a:ea typeface="+mn-ea"/>
              <a:cs typeface="+mn-cs"/>
            </a:endParaRPr>
          </a:p>
          <a:p>
            <a:pPr fontAlgn="auto">
              <a:spcAft>
                <a:spcPts val="0"/>
              </a:spcAft>
              <a:buFont typeface="Arial"/>
              <a:buNone/>
              <a:defRPr/>
            </a:pPr>
            <a:endParaRPr lang="en-US" dirty="0">
              <a:ln>
                <a:solidFill>
                  <a:srgbClr val="4F81BD"/>
                </a:solidFill>
              </a:ln>
              <a:ea typeface="+mn-ea"/>
              <a:cs typeface="+mn-cs"/>
            </a:endParaRPr>
          </a:p>
        </p:txBody>
      </p:sp>
      <p:graphicFrame>
        <p:nvGraphicFramePr>
          <p:cNvPr id="2" name="Table 1"/>
          <p:cNvGraphicFramePr>
            <a:graphicFrameLocks noGrp="1"/>
          </p:cNvGraphicFramePr>
          <p:nvPr/>
        </p:nvGraphicFramePr>
        <p:xfrm>
          <a:off x="649288" y="3648075"/>
          <a:ext cx="8037512" cy="2478088"/>
        </p:xfrm>
        <a:graphic>
          <a:graphicData uri="http://schemas.openxmlformats.org/drawingml/2006/table">
            <a:tbl>
              <a:tblPr firstRow="1" bandRow="1">
                <a:tableStyleId>{5C22544A-7EE6-4342-B048-85BDC9FD1C3A}</a:tableStyleId>
              </a:tblPr>
              <a:tblGrid>
                <a:gridCol w="4019121"/>
                <a:gridCol w="4019121"/>
              </a:tblGrid>
              <a:tr h="1297925">
                <a:tc>
                  <a:txBody>
                    <a:bodyPr/>
                    <a:lstStyle/>
                    <a:p>
                      <a:r>
                        <a:rPr lang="en-US" sz="2800" dirty="0" smtClean="0">
                          <a:solidFill>
                            <a:srgbClr val="FF0000"/>
                          </a:solidFill>
                        </a:rPr>
                        <a:t>Mean Constant</a:t>
                      </a:r>
                    </a:p>
                    <a:p>
                      <a:r>
                        <a:rPr lang="en-US" sz="2800" dirty="0" smtClean="0">
                          <a:solidFill>
                            <a:srgbClr val="FF0000"/>
                          </a:solidFill>
                        </a:rPr>
                        <a:t>Variance Constant</a:t>
                      </a:r>
                      <a:endParaRPr lang="en-US" sz="2800" dirty="0">
                        <a:solidFill>
                          <a:srgbClr val="FF0000"/>
                        </a:solidFill>
                      </a:endParaRPr>
                    </a:p>
                  </a:txBody>
                  <a:tcPr/>
                </a:tc>
                <a:tc>
                  <a:txBody>
                    <a:bodyPr/>
                    <a:lstStyle/>
                    <a:p>
                      <a:r>
                        <a:rPr lang="en-US" sz="2800" dirty="0" smtClean="0"/>
                        <a:t>Mean Increases</a:t>
                      </a:r>
                    </a:p>
                    <a:p>
                      <a:r>
                        <a:rPr lang="en-US" sz="2800" dirty="0" smtClean="0"/>
                        <a:t>Variance Constant</a:t>
                      </a:r>
                      <a:endParaRPr lang="en-US" sz="2800" dirty="0"/>
                    </a:p>
                  </a:txBody>
                  <a:tcPr/>
                </a:tc>
              </a:tr>
              <a:tr h="1179647">
                <a:tc>
                  <a:txBody>
                    <a:bodyPr/>
                    <a:lstStyle/>
                    <a:p>
                      <a:r>
                        <a:rPr lang="en-US" sz="2800" dirty="0" smtClean="0"/>
                        <a:t>Mean Constant</a:t>
                      </a:r>
                    </a:p>
                    <a:p>
                      <a:r>
                        <a:rPr lang="en-US" sz="2800" dirty="0" smtClean="0"/>
                        <a:t>Variance Increases</a:t>
                      </a:r>
                      <a:endParaRPr lang="en-US" sz="2800" dirty="0"/>
                    </a:p>
                  </a:txBody>
                  <a:tcPr/>
                </a:tc>
                <a:tc>
                  <a:txBody>
                    <a:bodyPr/>
                    <a:lstStyle/>
                    <a:p>
                      <a:r>
                        <a:rPr lang="en-US" sz="2800" dirty="0" smtClean="0"/>
                        <a:t>Mean Increases</a:t>
                      </a:r>
                    </a:p>
                    <a:p>
                      <a:r>
                        <a:rPr lang="en-US" sz="2800" dirty="0" smtClean="0"/>
                        <a:t>Variance Increases</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6865" name="Picture 3"/>
          <p:cNvPicPr>
            <a:picLocks noChangeAspect="1"/>
          </p:cNvPicPr>
          <p:nvPr/>
        </p:nvPicPr>
        <p:blipFill>
          <a:blip r:embed="rId2"/>
          <a:srcRect/>
          <a:stretch>
            <a:fillRect/>
          </a:stretch>
        </p:blipFill>
        <p:spPr bwMode="auto">
          <a:xfrm>
            <a:off x="-247650" y="1016000"/>
            <a:ext cx="9639300" cy="4826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7889" name="Picture 3"/>
          <p:cNvPicPr>
            <a:picLocks noChangeAspect="1"/>
          </p:cNvPicPr>
          <p:nvPr/>
        </p:nvPicPr>
        <p:blipFill>
          <a:blip r:embed="rId2"/>
          <a:srcRect/>
          <a:stretch>
            <a:fillRect/>
          </a:stretch>
        </p:blipFill>
        <p:spPr bwMode="auto">
          <a:xfrm>
            <a:off x="82550" y="1060450"/>
            <a:ext cx="8978900" cy="47371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8913" name="Picture 3"/>
          <p:cNvPicPr>
            <a:picLocks noChangeAspect="1"/>
          </p:cNvPicPr>
          <p:nvPr/>
        </p:nvPicPr>
        <p:blipFill>
          <a:blip r:embed="rId2"/>
          <a:srcRect/>
          <a:stretch>
            <a:fillRect/>
          </a:stretch>
        </p:blipFill>
        <p:spPr bwMode="auto">
          <a:xfrm>
            <a:off x="31750" y="1111250"/>
            <a:ext cx="9080500" cy="46355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sz="2667" dirty="0">
                <a:ea typeface="+mj-ea"/>
                <a:cs typeface="+mj-cs"/>
              </a:rPr>
              <a:t>Mean maximum and minimum temperatures and standard deviations for two thirty-year periods in Sheffield, UK.</a:t>
            </a:r>
            <a:r>
              <a:rPr lang="en-GB" sz="2667" dirty="0" smtClean="0">
                <a:ea typeface="+mj-ea"/>
                <a:cs typeface="+mj-cs"/>
              </a:rPr>
              <a:t> </a:t>
            </a:r>
            <a:r>
              <a:rPr lang="en-GB" dirty="0" smtClean="0">
                <a:ea typeface="+mj-ea"/>
                <a:cs typeface="+mj-cs"/>
              </a:rPr>
              <a:t/>
            </a:r>
            <a:br>
              <a:rPr lang="en-GB" dirty="0" smtClean="0">
                <a:ea typeface="+mj-ea"/>
                <a:cs typeface="+mj-cs"/>
              </a:rPr>
            </a:br>
            <a:endParaRPr lang="en-US" dirty="0">
              <a:ea typeface="+mj-ea"/>
              <a:cs typeface="+mj-cs"/>
            </a:endParaRPr>
          </a:p>
        </p:txBody>
      </p:sp>
      <p:graphicFrame>
        <p:nvGraphicFramePr>
          <p:cNvPr id="4" name="Content Placeholder 3"/>
          <p:cNvGraphicFramePr>
            <a:graphicFrameLocks noGrp="1"/>
          </p:cNvGraphicFramePr>
          <p:nvPr>
            <p:ph idx="1"/>
          </p:nvPr>
        </p:nvGraphicFramePr>
        <p:xfrm>
          <a:off x="236538" y="1879600"/>
          <a:ext cx="8686800" cy="4703763"/>
        </p:xfrm>
        <a:graphic>
          <a:graphicData uri="http://schemas.openxmlformats.org/drawingml/2006/table">
            <a:tbl>
              <a:tblPr firstRow="1" bandRow="1">
                <a:tableStyleId>{5C22544A-7EE6-4342-B048-85BDC9FD1C3A}</a:tableStyleId>
              </a:tblPr>
              <a:tblGrid>
                <a:gridCol w="1737360"/>
                <a:gridCol w="1737360"/>
                <a:gridCol w="1737360"/>
                <a:gridCol w="1737360"/>
                <a:gridCol w="1737360"/>
              </a:tblGrid>
              <a:tr h="1828802">
                <a:tc>
                  <a:txBody>
                    <a:bodyPr/>
                    <a:lstStyle/>
                    <a:p>
                      <a:pPr>
                        <a:lnSpc>
                          <a:spcPct val="200000"/>
                        </a:lnSpc>
                        <a:spcAft>
                          <a:spcPts val="0"/>
                        </a:spcAft>
                      </a:pPr>
                      <a:endParaRPr lang="en-GB" sz="2800" dirty="0">
                        <a:solidFill>
                          <a:srgbClr val="000000"/>
                        </a:solidFill>
                        <a:latin typeface="Times"/>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000000"/>
                          </a:solidFill>
                          <a:latin typeface="Times"/>
                          <a:ea typeface="Times New Roman"/>
                          <a:cs typeface="Times New Roman"/>
                        </a:rPr>
                        <a:t>Mean </a:t>
                      </a:r>
                      <a:r>
                        <a:rPr lang="en-GB" sz="2800" dirty="0" smtClean="0">
                          <a:solidFill>
                            <a:srgbClr val="000000"/>
                          </a:solidFill>
                          <a:latin typeface="Times"/>
                          <a:ea typeface="Times New Roman"/>
                          <a:cs typeface="Times New Roman"/>
                        </a:rPr>
                        <a:t>max temp </a:t>
                      </a:r>
                      <a:r>
                        <a:rPr lang="en-GB" sz="2800" dirty="0">
                          <a:solidFill>
                            <a:srgbClr val="000000"/>
                          </a:solidFill>
                          <a:latin typeface="Times"/>
                          <a:ea typeface="Times New Roman"/>
                          <a:cs typeface="Times New Roman"/>
                        </a:rPr>
                        <a:t/>
                      </a:r>
                      <a:br>
                        <a:rPr lang="en-GB" sz="2800" dirty="0">
                          <a:solidFill>
                            <a:srgbClr val="000000"/>
                          </a:solidFill>
                          <a:latin typeface="Times"/>
                          <a:ea typeface="Times New Roman"/>
                          <a:cs typeface="Times New Roman"/>
                        </a:rPr>
                      </a:br>
                      <a:r>
                        <a:rPr lang="en-GB" sz="2800" dirty="0">
                          <a:solidFill>
                            <a:srgbClr val="000000"/>
                          </a:solidFill>
                          <a:latin typeface="Times"/>
                          <a:ea typeface="Times New Roman"/>
                          <a:cs typeface="Times New Roman"/>
                        </a:rPr>
                        <a:t>(ºC)</a:t>
                      </a:r>
                      <a:endParaRPr lang="en-GB" sz="2800" dirty="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000000"/>
                          </a:solidFill>
                          <a:latin typeface="Times"/>
                          <a:ea typeface="Times New Roman"/>
                          <a:cs typeface="Times New Roman"/>
                        </a:rPr>
                        <a:t>Standard deviation </a:t>
                      </a:r>
                      <a:br>
                        <a:rPr lang="en-GB" sz="2800">
                          <a:solidFill>
                            <a:srgbClr val="000000"/>
                          </a:solidFill>
                          <a:latin typeface="Times"/>
                          <a:ea typeface="Times New Roman"/>
                          <a:cs typeface="Times New Roman"/>
                        </a:rPr>
                      </a:br>
                      <a:r>
                        <a:rPr lang="en-GB" sz="2800">
                          <a:solidFill>
                            <a:srgbClr val="000000"/>
                          </a:solidFill>
                          <a:latin typeface="Times"/>
                          <a:ea typeface="Times New Roman"/>
                          <a:cs typeface="Times New Roman"/>
                        </a:rPr>
                        <a:t>(ºC)</a:t>
                      </a:r>
                      <a:endParaRPr lang="en-GB" sz="280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FF0000"/>
                          </a:solidFill>
                          <a:latin typeface="Times"/>
                          <a:ea typeface="Times New Roman"/>
                          <a:cs typeface="Times New Roman"/>
                        </a:rPr>
                        <a:t>Mean </a:t>
                      </a:r>
                      <a:r>
                        <a:rPr lang="en-GB" sz="2800" dirty="0" smtClean="0">
                          <a:solidFill>
                            <a:srgbClr val="FF0000"/>
                          </a:solidFill>
                          <a:latin typeface="Times"/>
                          <a:ea typeface="Times New Roman"/>
                          <a:cs typeface="Times New Roman"/>
                        </a:rPr>
                        <a:t>min temp</a:t>
                      </a:r>
                      <a:br>
                        <a:rPr lang="en-GB" sz="2800" dirty="0" smtClean="0">
                          <a:solidFill>
                            <a:srgbClr val="FF0000"/>
                          </a:solidFill>
                          <a:latin typeface="Times"/>
                          <a:ea typeface="Times New Roman"/>
                          <a:cs typeface="Times New Roman"/>
                        </a:rPr>
                      </a:br>
                      <a:r>
                        <a:rPr lang="en-GB" sz="2800" dirty="0">
                          <a:solidFill>
                            <a:srgbClr val="FF0000"/>
                          </a:solidFill>
                          <a:latin typeface="Times"/>
                          <a:ea typeface="Times New Roman"/>
                          <a:cs typeface="Times New Roman"/>
                        </a:rPr>
                        <a:t>(ºC)</a:t>
                      </a:r>
                      <a:endParaRPr lang="en-GB" sz="2800" dirty="0">
                        <a:solidFill>
                          <a:srgbClr val="FF0000"/>
                        </a:solidFill>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FF0000"/>
                          </a:solidFill>
                          <a:latin typeface="Times"/>
                          <a:ea typeface="Times New Roman"/>
                          <a:cs typeface="Times New Roman"/>
                        </a:rPr>
                        <a:t>Standard deviation </a:t>
                      </a:r>
                      <a:br>
                        <a:rPr lang="en-GB" sz="2800" dirty="0">
                          <a:solidFill>
                            <a:srgbClr val="FF0000"/>
                          </a:solidFill>
                          <a:latin typeface="Times"/>
                          <a:ea typeface="Times New Roman"/>
                          <a:cs typeface="Times New Roman"/>
                        </a:rPr>
                      </a:br>
                      <a:r>
                        <a:rPr lang="en-GB" sz="2800" dirty="0">
                          <a:solidFill>
                            <a:srgbClr val="FF0000"/>
                          </a:solidFill>
                          <a:latin typeface="Times"/>
                          <a:ea typeface="Times New Roman"/>
                          <a:cs typeface="Times New Roman"/>
                        </a:rPr>
                        <a:t>(ºC)</a:t>
                      </a:r>
                      <a:endParaRPr lang="en-GB" sz="2800" dirty="0">
                        <a:solidFill>
                          <a:srgbClr val="FF0000"/>
                        </a:solidFill>
                        <a:latin typeface="Times New Roman"/>
                        <a:ea typeface="Times New Roman"/>
                        <a:cs typeface="Times New Roman"/>
                      </a:endParaRPr>
                    </a:p>
                  </a:txBody>
                  <a:tcPr marL="68580" marR="68580" marT="0" marB="0"/>
                </a:tc>
              </a:tr>
              <a:tr h="1114216">
                <a:tc>
                  <a:txBody>
                    <a:bodyPr/>
                    <a:lstStyle/>
                    <a:p>
                      <a:pPr>
                        <a:lnSpc>
                          <a:spcPct val="200000"/>
                        </a:lnSpc>
                        <a:spcAft>
                          <a:spcPts val="0"/>
                        </a:spcAft>
                      </a:pPr>
                      <a:r>
                        <a:rPr lang="en-GB" sz="2800" dirty="0">
                          <a:solidFill>
                            <a:srgbClr val="000000"/>
                          </a:solidFill>
                          <a:latin typeface="Times"/>
                          <a:ea typeface="Times New Roman"/>
                          <a:cs typeface="Times New Roman"/>
                        </a:rPr>
                        <a:t>1901</a:t>
                      </a:r>
                      <a:r>
                        <a:rPr lang="en-GB" sz="2800" dirty="0" smtClean="0">
                          <a:solidFill>
                            <a:srgbClr val="000000"/>
                          </a:solidFill>
                          <a:latin typeface="Times"/>
                          <a:ea typeface="Times New Roman"/>
                          <a:cs typeface="Times New Roman"/>
                        </a:rPr>
                        <a:t>-1930</a:t>
                      </a:r>
                      <a:endParaRPr lang="en-GB" sz="2800" dirty="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000000"/>
                          </a:solidFill>
                          <a:latin typeface="Times"/>
                          <a:ea typeface="Times New Roman"/>
                          <a:cs typeface="Times New Roman"/>
                        </a:rPr>
                        <a:t>12.6</a:t>
                      </a:r>
                      <a:endParaRPr lang="en-GB" sz="280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000000"/>
                          </a:solidFill>
                          <a:latin typeface="Times"/>
                          <a:ea typeface="Times New Roman"/>
                          <a:cs typeface="Times New Roman"/>
                        </a:rPr>
                        <a:t>0.51</a:t>
                      </a:r>
                      <a:endParaRPr lang="en-GB" sz="280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FF0000"/>
                          </a:solidFill>
                          <a:latin typeface="Times"/>
                          <a:ea typeface="Times New Roman"/>
                          <a:cs typeface="Times New Roman"/>
                        </a:rPr>
                        <a:t>6.0</a:t>
                      </a:r>
                      <a:endParaRPr lang="en-GB" sz="2800">
                        <a:solidFill>
                          <a:srgbClr val="FF0000"/>
                        </a:solidFill>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FF0000"/>
                          </a:solidFill>
                          <a:latin typeface="Times"/>
                          <a:ea typeface="Times New Roman"/>
                          <a:cs typeface="Times New Roman"/>
                        </a:rPr>
                        <a:t>0.39</a:t>
                      </a:r>
                      <a:endParaRPr lang="en-GB" sz="2800" dirty="0">
                        <a:solidFill>
                          <a:srgbClr val="FF0000"/>
                        </a:solidFill>
                        <a:latin typeface="Times New Roman"/>
                        <a:ea typeface="Times New Roman"/>
                        <a:cs typeface="Times New Roman"/>
                      </a:endParaRPr>
                    </a:p>
                  </a:txBody>
                  <a:tcPr marL="68580" marR="68580" marT="0" marB="0"/>
                </a:tc>
              </a:tr>
              <a:tr h="1029081">
                <a:tc>
                  <a:txBody>
                    <a:bodyPr/>
                    <a:lstStyle/>
                    <a:p>
                      <a:pPr>
                        <a:lnSpc>
                          <a:spcPct val="200000"/>
                        </a:lnSpc>
                        <a:spcAft>
                          <a:spcPts val="0"/>
                        </a:spcAft>
                      </a:pPr>
                      <a:r>
                        <a:rPr lang="en-GB" sz="2800" dirty="0">
                          <a:solidFill>
                            <a:srgbClr val="000000"/>
                          </a:solidFill>
                          <a:latin typeface="Times"/>
                          <a:ea typeface="Times New Roman"/>
                          <a:cs typeface="Times New Roman"/>
                        </a:rPr>
                        <a:t>1981-2010</a:t>
                      </a:r>
                      <a:endParaRPr lang="en-GB" sz="2800" dirty="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000000"/>
                          </a:solidFill>
                          <a:latin typeface="Times"/>
                          <a:ea typeface="Times New Roman"/>
                          <a:cs typeface="Times New Roman"/>
                        </a:rPr>
                        <a:t>13.4</a:t>
                      </a:r>
                      <a:endParaRPr lang="en-GB" sz="280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000000"/>
                          </a:solidFill>
                          <a:latin typeface="Times"/>
                          <a:ea typeface="Times New Roman"/>
                          <a:cs typeface="Times New Roman"/>
                        </a:rPr>
                        <a:t>0.66</a:t>
                      </a:r>
                      <a:endParaRPr lang="en-GB" sz="2800" dirty="0">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a:solidFill>
                            <a:srgbClr val="FF0000"/>
                          </a:solidFill>
                          <a:latin typeface="Times"/>
                          <a:ea typeface="Times New Roman"/>
                          <a:cs typeface="Times New Roman"/>
                        </a:rPr>
                        <a:t>6.6</a:t>
                      </a:r>
                      <a:endParaRPr lang="en-GB" sz="2800">
                        <a:solidFill>
                          <a:srgbClr val="FF0000"/>
                        </a:solidFill>
                        <a:latin typeface="Times New Roman"/>
                        <a:ea typeface="Times New Roman"/>
                        <a:cs typeface="Times New Roman"/>
                      </a:endParaRPr>
                    </a:p>
                  </a:txBody>
                  <a:tcPr marL="68580" marR="68580" marT="0" marB="0"/>
                </a:tc>
                <a:tc>
                  <a:txBody>
                    <a:bodyPr/>
                    <a:lstStyle/>
                    <a:p>
                      <a:pPr algn="ctr">
                        <a:lnSpc>
                          <a:spcPct val="200000"/>
                        </a:lnSpc>
                        <a:spcAft>
                          <a:spcPts val="0"/>
                        </a:spcAft>
                      </a:pPr>
                      <a:r>
                        <a:rPr lang="en-GB" sz="2800" dirty="0">
                          <a:solidFill>
                            <a:srgbClr val="FF0000"/>
                          </a:solidFill>
                          <a:latin typeface="Times"/>
                          <a:ea typeface="Times New Roman"/>
                          <a:cs typeface="Times New Roman"/>
                        </a:rPr>
                        <a:t>0.56</a:t>
                      </a:r>
                      <a:endParaRPr lang="en-GB" sz="2800" dirty="0">
                        <a:solidFill>
                          <a:srgbClr val="FF0000"/>
                        </a:solidFill>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Spots!</a:t>
            </a:r>
          </a:p>
        </p:txBody>
      </p:sp>
      <p:sp>
        <p:nvSpPr>
          <p:cNvPr id="3" name="Content Placeholder 2"/>
          <p:cNvSpPr>
            <a:spLocks noGrp="1"/>
          </p:cNvSpPr>
          <p:nvPr>
            <p:ph idx="1"/>
          </p:nvPr>
        </p:nvSpPr>
        <p:spPr/>
        <p:txBody>
          <a:bodyPr/>
          <a:lstStyle/>
          <a:p>
            <a:r>
              <a:rPr lang="en-US" smtClean="0"/>
              <a:t>If you meet someone with a black spot, BOTH of you draw a (or another) black spot on your cards.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Maximum Temperatures</a:t>
            </a:r>
          </a:p>
        </p:txBody>
      </p:sp>
      <p:pic>
        <p:nvPicPr>
          <p:cNvPr id="40962" name="Content Placeholder 3"/>
          <p:cNvPicPr>
            <a:picLocks noGrp="1" noChangeAspect="1"/>
          </p:cNvPicPr>
          <p:nvPr>
            <p:ph idx="1"/>
          </p:nvPr>
        </p:nvPicPr>
        <p:blipFill>
          <a:blip r:embed="rId3"/>
          <a:srcRect l="4765" r="4765"/>
          <a:stretch>
            <a:fillRect/>
          </a:stretch>
        </p:blipFill>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Minimum Temperatures</a:t>
            </a:r>
          </a:p>
        </p:txBody>
      </p:sp>
      <p:pic>
        <p:nvPicPr>
          <p:cNvPr id="43010" name="Content Placeholder 3"/>
          <p:cNvPicPr>
            <a:picLocks noGrp="1" noChangeAspect="1"/>
          </p:cNvPicPr>
          <p:nvPr>
            <p:ph idx="1"/>
          </p:nvPr>
        </p:nvPicPr>
        <p:blipFill>
          <a:blip r:embed="rId3"/>
          <a:srcRect l="5211" r="5211"/>
          <a:stretch>
            <a:fillRect/>
          </a:stretch>
        </p:blipFill>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Some questions …</a:t>
            </a:r>
          </a:p>
        </p:txBody>
      </p:sp>
      <p:sp>
        <p:nvSpPr>
          <p:cNvPr id="45058" name="Content Placeholder 2"/>
          <p:cNvSpPr>
            <a:spLocks noGrp="1"/>
          </p:cNvSpPr>
          <p:nvPr>
            <p:ph idx="1"/>
          </p:nvPr>
        </p:nvSpPr>
        <p:spPr>
          <a:xfrm>
            <a:off x="242888" y="1357313"/>
            <a:ext cx="8647112" cy="5183187"/>
          </a:xfrm>
        </p:spPr>
        <p:txBody>
          <a:bodyPr/>
          <a:lstStyle/>
          <a:p>
            <a:r>
              <a:rPr lang="en-GB" smtClean="0"/>
              <a:t>What mathematics is involved in understanding climate change?</a:t>
            </a:r>
          </a:p>
          <a:p>
            <a:r>
              <a:rPr lang="en-GB" smtClean="0"/>
              <a:t>How is mathematics used or misused in debates about the need for action? </a:t>
            </a:r>
          </a:p>
          <a:p>
            <a:r>
              <a:rPr lang="en-GB" smtClean="0"/>
              <a:t>What mathematics do ‘consumers’ of information about climate change need to know to be able to make informed judgments?</a:t>
            </a:r>
          </a:p>
          <a:p>
            <a:r>
              <a:rPr lang="en-GB" smtClean="0"/>
              <a:t>How do the interests of authors of information about climate change influence those authors’ use of mathematics?</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ln>
                  <a:solidFill>
                    <a:srgbClr val="4F81BD"/>
                  </a:solidFill>
                </a:ln>
                <a:ea typeface="+mj-ea"/>
                <a:cs typeface="+mj-cs"/>
              </a:rPr>
              <a:t>Discussion</a:t>
            </a:r>
            <a:endParaRPr lang="en-US" dirty="0">
              <a:ln>
                <a:solidFill>
                  <a:srgbClr val="4F81BD"/>
                </a:solidFill>
              </a:ln>
              <a:ea typeface="+mj-ea"/>
              <a:cs typeface="+mj-cs"/>
            </a:endParaRPr>
          </a:p>
        </p:txBody>
      </p:sp>
      <p:sp>
        <p:nvSpPr>
          <p:cNvPr id="3" name="Content Placeholder 2"/>
          <p:cNvSpPr>
            <a:spLocks noGrp="1"/>
          </p:cNvSpPr>
          <p:nvPr>
            <p:ph idx="1"/>
          </p:nvPr>
        </p:nvSpPr>
        <p:spPr/>
        <p:txBody>
          <a:bodyPr rtlCol="0">
            <a:normAutofit/>
          </a:bodyPr>
          <a:lstStyle/>
          <a:p>
            <a:pPr fontAlgn="auto">
              <a:spcAft>
                <a:spcPts val="0"/>
              </a:spcAft>
              <a:buFont typeface="Arial"/>
              <a:buNone/>
              <a:defRPr/>
            </a:pPr>
            <a:r>
              <a:rPr lang="en-US" dirty="0" smtClean="0">
                <a:ln>
                  <a:solidFill>
                    <a:srgbClr val="4F81BD"/>
                  </a:solidFill>
                </a:ln>
                <a:ea typeface="+mn-ea"/>
                <a:cs typeface="+mn-cs"/>
              </a:rPr>
              <a:t>Reflecting on this session’s activities …</a:t>
            </a:r>
          </a:p>
          <a:p>
            <a:pPr fontAlgn="auto">
              <a:spcAft>
                <a:spcPts val="0"/>
              </a:spcAft>
              <a:buFont typeface="Arial"/>
              <a:buChar char="•"/>
              <a:defRPr/>
            </a:pPr>
            <a:r>
              <a:rPr lang="en-US" dirty="0" smtClean="0">
                <a:ln>
                  <a:solidFill>
                    <a:srgbClr val="4F81BD"/>
                  </a:solidFill>
                </a:ln>
                <a:ea typeface="+mn-ea"/>
                <a:cs typeface="+mn-cs"/>
              </a:rPr>
              <a:t>What are the ethical/practical issues about using real data?</a:t>
            </a:r>
          </a:p>
          <a:p>
            <a:pPr fontAlgn="auto">
              <a:spcAft>
                <a:spcPts val="0"/>
              </a:spcAft>
              <a:buFont typeface="Arial"/>
              <a:buChar char="•"/>
              <a:defRPr/>
            </a:pPr>
            <a:r>
              <a:rPr lang="en-US" dirty="0" smtClean="0">
                <a:ln>
                  <a:solidFill>
                    <a:srgbClr val="4F81BD"/>
                  </a:solidFill>
                </a:ln>
                <a:ea typeface="+mn-ea"/>
                <a:cs typeface="+mn-cs"/>
              </a:rPr>
              <a:t>What, as teachers, do we need to consider?</a:t>
            </a:r>
          </a:p>
          <a:p>
            <a:pPr fontAlgn="auto">
              <a:spcAft>
                <a:spcPts val="0"/>
              </a:spcAft>
              <a:buFont typeface="Arial"/>
              <a:buChar char="•"/>
              <a:defRPr/>
            </a:pPr>
            <a:r>
              <a:rPr lang="en-US" dirty="0" smtClean="0">
                <a:ln>
                  <a:solidFill>
                    <a:srgbClr val="4F81BD"/>
                  </a:solidFill>
                </a:ln>
                <a:ea typeface="+mn-ea"/>
                <a:cs typeface="+mn-cs"/>
              </a:rPr>
              <a:t>What are suitable sources of data/appropriate topics for classroom use?</a:t>
            </a:r>
          </a:p>
          <a:p>
            <a:pPr fontAlgn="auto">
              <a:spcAft>
                <a:spcPts val="0"/>
              </a:spcAft>
              <a:buFont typeface="Arial"/>
              <a:buChar char="•"/>
              <a:defRPr/>
            </a:pPr>
            <a:r>
              <a:rPr lang="en-US" dirty="0" smtClean="0">
                <a:ln>
                  <a:solidFill>
                    <a:srgbClr val="4F81BD"/>
                  </a:solidFill>
                </a:ln>
                <a:ea typeface="+mn-ea"/>
                <a:cs typeface="+mn-cs"/>
              </a:rPr>
              <a:t>What kinds of </a:t>
            </a:r>
            <a:r>
              <a:rPr lang="en-US" i="1" dirty="0" smtClean="0">
                <a:ln>
                  <a:solidFill>
                    <a:srgbClr val="4F81BD"/>
                  </a:solidFill>
                </a:ln>
                <a:ea typeface="+mn-ea"/>
                <a:cs typeface="+mn-cs"/>
              </a:rPr>
              <a:t>action</a:t>
            </a:r>
            <a:r>
              <a:rPr lang="en-US" dirty="0" smtClean="0">
                <a:ln>
                  <a:solidFill>
                    <a:srgbClr val="4F81BD"/>
                  </a:solidFill>
                </a:ln>
                <a:ea typeface="+mn-ea"/>
                <a:cs typeface="+mn-cs"/>
              </a:rPr>
              <a:t> could students take?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Workshop!</a:t>
            </a:r>
          </a:p>
        </p:txBody>
      </p:sp>
      <p:sp>
        <p:nvSpPr>
          <p:cNvPr id="49154" name="Content Placeholder 2"/>
          <p:cNvSpPr>
            <a:spLocks noGrp="1"/>
          </p:cNvSpPr>
          <p:nvPr>
            <p:ph idx="1"/>
          </p:nvPr>
        </p:nvSpPr>
        <p:spPr/>
        <p:txBody>
          <a:bodyPr/>
          <a:lstStyle/>
          <a:p>
            <a:r>
              <a:rPr lang="en-US" smtClean="0"/>
              <a:t>Three sets of activities.</a:t>
            </a:r>
          </a:p>
          <a:p>
            <a:r>
              <a:rPr lang="en-US" smtClean="0"/>
              <a:t>15 minutes on a table and then swap.</a:t>
            </a:r>
          </a:p>
          <a:p>
            <a:r>
              <a:rPr lang="en-US" smtClean="0"/>
              <a:t>10 minutes discussion at the end.</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Three kinds of approach</a:t>
            </a:r>
          </a:p>
        </p:txBody>
      </p:sp>
      <p:sp>
        <p:nvSpPr>
          <p:cNvPr id="3" name="Content Placeholder 2"/>
          <p:cNvSpPr>
            <a:spLocks noGrp="1"/>
          </p:cNvSpPr>
          <p:nvPr>
            <p:ph idx="1"/>
          </p:nvPr>
        </p:nvSpPr>
        <p:spPr>
          <a:xfrm>
            <a:off x="457200" y="1216025"/>
            <a:ext cx="8229600" cy="5162550"/>
          </a:xfrm>
        </p:spPr>
        <p:txBody>
          <a:bodyPr rtlCol="0">
            <a:normAutofit fontScale="77500" lnSpcReduction="20000"/>
          </a:bodyPr>
          <a:lstStyle/>
          <a:p>
            <a:pPr marL="0" indent="0" fontAlgn="auto">
              <a:spcAft>
                <a:spcPts val="0"/>
              </a:spcAft>
              <a:buFont typeface="Arial"/>
              <a:buNone/>
              <a:defRPr/>
            </a:pPr>
            <a:r>
              <a:rPr lang="en-GB" b="1" dirty="0">
                <a:ea typeface="+mn-ea"/>
                <a:cs typeface="+mn-cs"/>
              </a:rPr>
              <a:t>Transformation</a:t>
            </a:r>
          </a:p>
          <a:p>
            <a:pPr fontAlgn="auto">
              <a:spcAft>
                <a:spcPts val="0"/>
              </a:spcAft>
              <a:buFont typeface="Arial"/>
              <a:buChar char="•"/>
              <a:defRPr/>
            </a:pPr>
            <a:r>
              <a:rPr lang="en-GB" dirty="0">
                <a:ea typeface="+mn-ea"/>
                <a:cs typeface="+mn-cs"/>
              </a:rPr>
              <a:t>Teaching and learning mathematics to analyse and critique the perspectives that shape how the world is understood and engage in action to change the world</a:t>
            </a:r>
          </a:p>
          <a:p>
            <a:pPr fontAlgn="auto">
              <a:spcAft>
                <a:spcPts val="0"/>
              </a:spcAft>
              <a:buFont typeface="Arial"/>
              <a:buChar char="•"/>
              <a:defRPr/>
            </a:pPr>
            <a:r>
              <a:rPr lang="en-GB" dirty="0">
                <a:ea typeface="+mn-ea"/>
                <a:cs typeface="+mn-cs"/>
              </a:rPr>
              <a:t>Outside world as origin of sustainability problems, for which mathematics may be one tool (or part of the problem)</a:t>
            </a:r>
          </a:p>
          <a:p>
            <a:pPr marL="0" indent="0" fontAlgn="auto">
              <a:spcAft>
                <a:spcPts val="0"/>
              </a:spcAft>
              <a:buFont typeface="Arial"/>
              <a:buNone/>
              <a:defRPr/>
            </a:pPr>
            <a:r>
              <a:rPr lang="en-GB" b="1" dirty="0">
                <a:ea typeface="+mn-ea"/>
                <a:cs typeface="+mn-cs"/>
              </a:rPr>
              <a:t>Reformation</a:t>
            </a:r>
          </a:p>
          <a:p>
            <a:pPr fontAlgn="auto">
              <a:spcAft>
                <a:spcPts val="0"/>
              </a:spcAft>
              <a:buFont typeface="Arial"/>
              <a:buChar char="•"/>
              <a:defRPr/>
            </a:pPr>
            <a:r>
              <a:rPr lang="en-GB" dirty="0">
                <a:ea typeface="+mn-ea"/>
                <a:cs typeface="+mn-cs"/>
              </a:rPr>
              <a:t>Teaching and learning mathematics to relate mathematics to the world and to refine how things are done</a:t>
            </a:r>
          </a:p>
          <a:p>
            <a:pPr fontAlgn="auto">
              <a:spcAft>
                <a:spcPts val="0"/>
              </a:spcAft>
              <a:buFont typeface="Arial"/>
              <a:buChar char="•"/>
              <a:defRPr/>
            </a:pPr>
            <a:r>
              <a:rPr lang="en-GB" dirty="0">
                <a:ea typeface="+mn-ea"/>
                <a:cs typeface="+mn-cs"/>
              </a:rPr>
              <a:t>Outside world as origin of mathematics problems</a:t>
            </a:r>
          </a:p>
          <a:p>
            <a:pPr marL="0" indent="0" fontAlgn="auto">
              <a:spcAft>
                <a:spcPts val="0"/>
              </a:spcAft>
              <a:buFont typeface="Arial"/>
              <a:buNone/>
              <a:defRPr/>
            </a:pPr>
            <a:r>
              <a:rPr lang="en-GB" b="1" dirty="0">
                <a:ea typeface="+mn-ea"/>
                <a:cs typeface="+mn-cs"/>
              </a:rPr>
              <a:t>Accommodation</a:t>
            </a:r>
          </a:p>
          <a:p>
            <a:pPr fontAlgn="auto">
              <a:spcAft>
                <a:spcPts val="0"/>
              </a:spcAft>
              <a:buFont typeface="Arial"/>
              <a:buChar char="•"/>
              <a:defRPr/>
            </a:pPr>
            <a:r>
              <a:rPr lang="en-GB" dirty="0">
                <a:ea typeface="+mn-ea"/>
                <a:cs typeface="+mn-cs"/>
              </a:rPr>
              <a:t>Teaching and learning mathematical facts and procedures</a:t>
            </a:r>
          </a:p>
          <a:p>
            <a:pPr fontAlgn="auto">
              <a:spcAft>
                <a:spcPts val="0"/>
              </a:spcAft>
              <a:buFont typeface="Arial"/>
              <a:buChar char="•"/>
              <a:defRPr/>
            </a:pPr>
            <a:r>
              <a:rPr lang="en-GB" dirty="0">
                <a:ea typeface="+mn-ea"/>
                <a:cs typeface="+mn-cs"/>
              </a:rPr>
              <a:t>Outside world used as a way of presenting </a:t>
            </a:r>
            <a:r>
              <a:rPr lang="en-GB" dirty="0" smtClean="0">
                <a:ea typeface="+mn-ea"/>
                <a:cs typeface="+mn-cs"/>
              </a:rPr>
              <a:t>mathematics</a:t>
            </a:r>
            <a:endParaRPr lang="en-GB" dirty="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Where next?</a:t>
            </a:r>
          </a:p>
        </p:txBody>
      </p:sp>
      <p:sp>
        <p:nvSpPr>
          <p:cNvPr id="3" name="Content Placeholder 2"/>
          <p:cNvSpPr>
            <a:spLocks noGrp="1"/>
          </p:cNvSpPr>
          <p:nvPr>
            <p:ph idx="1"/>
          </p:nvPr>
        </p:nvSpPr>
        <p:spPr/>
        <p:txBody>
          <a:bodyPr/>
          <a:lstStyle/>
          <a:p>
            <a:r>
              <a:rPr lang="en-US"/>
              <a:t>alf.coles@bris.ac.uk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How to approach disputed topics?</a:t>
            </a:r>
          </a:p>
        </p:txBody>
      </p:sp>
      <p:sp>
        <p:nvSpPr>
          <p:cNvPr id="3" name="Content Placeholder 2"/>
          <p:cNvSpPr>
            <a:spLocks noGrp="1"/>
          </p:cNvSpPr>
          <p:nvPr>
            <p:ph idx="1"/>
          </p:nvPr>
        </p:nvSpPr>
        <p:spPr/>
        <p:txBody>
          <a:bodyPr rtlCol="0">
            <a:normAutofit/>
          </a:bodyPr>
          <a:lstStyle/>
          <a:p>
            <a:pPr fontAlgn="auto">
              <a:spcAft>
                <a:spcPts val="0"/>
              </a:spcAft>
              <a:buFont typeface="Arial"/>
              <a:buChar char="•"/>
              <a:defRPr/>
            </a:pPr>
            <a:r>
              <a:rPr lang="en-US" dirty="0" smtClean="0">
                <a:ea typeface="+mn-ea"/>
                <a:cs typeface="+mn-cs"/>
              </a:rPr>
              <a:t>global </a:t>
            </a:r>
            <a:r>
              <a:rPr lang="en-US" dirty="0">
                <a:ea typeface="+mn-ea"/>
                <a:cs typeface="+mn-cs"/>
              </a:rPr>
              <a:t>issues </a:t>
            </a:r>
            <a:r>
              <a:rPr lang="en-US" dirty="0" smtClean="0">
                <a:ea typeface="+mn-ea"/>
                <a:cs typeface="+mn-cs"/>
              </a:rPr>
              <a:t>threaten </a:t>
            </a:r>
            <a:r>
              <a:rPr lang="en-US" dirty="0">
                <a:ea typeface="+mn-ea"/>
                <a:cs typeface="+mn-cs"/>
              </a:rPr>
              <a:t>human </a:t>
            </a:r>
            <a:r>
              <a:rPr lang="en-US" dirty="0" smtClean="0">
                <a:ea typeface="+mn-ea"/>
                <a:cs typeface="+mn-cs"/>
              </a:rPr>
              <a:t>life</a:t>
            </a:r>
          </a:p>
          <a:p>
            <a:pPr fontAlgn="auto">
              <a:spcAft>
                <a:spcPts val="0"/>
              </a:spcAft>
              <a:buFont typeface="Arial"/>
              <a:buChar char="•"/>
              <a:defRPr/>
            </a:pPr>
            <a:r>
              <a:rPr lang="en-US" dirty="0" smtClean="0">
                <a:ea typeface="+mn-ea"/>
                <a:cs typeface="+mn-cs"/>
              </a:rPr>
              <a:t>urgent action is need </a:t>
            </a:r>
          </a:p>
          <a:p>
            <a:pPr fontAlgn="auto">
              <a:spcAft>
                <a:spcPts val="0"/>
              </a:spcAft>
              <a:buFont typeface="Arial"/>
              <a:buChar char="•"/>
              <a:defRPr/>
            </a:pPr>
            <a:r>
              <a:rPr lang="en-US" dirty="0">
                <a:ea typeface="+mn-ea"/>
                <a:cs typeface="+mn-cs"/>
              </a:rPr>
              <a:t>i</a:t>
            </a:r>
            <a:r>
              <a:rPr lang="en-US" dirty="0" smtClean="0">
                <a:ea typeface="+mn-ea"/>
                <a:cs typeface="+mn-cs"/>
              </a:rPr>
              <a:t>ssues need to </a:t>
            </a:r>
            <a:r>
              <a:rPr lang="en-US" dirty="0">
                <a:ea typeface="+mn-ea"/>
                <a:cs typeface="+mn-cs"/>
              </a:rPr>
              <a:t>be addressed in </a:t>
            </a:r>
            <a:r>
              <a:rPr lang="en-US" dirty="0" smtClean="0">
                <a:ea typeface="+mn-ea"/>
                <a:cs typeface="+mn-cs"/>
              </a:rPr>
              <a:t>classrooms </a:t>
            </a:r>
          </a:p>
          <a:p>
            <a:pPr fontAlgn="auto">
              <a:spcAft>
                <a:spcPts val="0"/>
              </a:spcAft>
              <a:buFont typeface="Arial"/>
              <a:buChar char="•"/>
              <a:defRPr/>
            </a:pPr>
            <a:r>
              <a:rPr lang="en-US" dirty="0" smtClean="0">
                <a:ea typeface="+mn-ea"/>
                <a:cs typeface="+mn-cs"/>
              </a:rPr>
              <a:t>BUT, critical stance: </a:t>
            </a:r>
          </a:p>
          <a:p>
            <a:pPr lvl="1" fontAlgn="auto">
              <a:spcAft>
                <a:spcPts val="0"/>
              </a:spcAft>
              <a:buFont typeface="Arial"/>
              <a:buChar char="–"/>
              <a:defRPr/>
            </a:pPr>
            <a:r>
              <a:rPr lang="en-US" dirty="0">
                <a:ea typeface="+mn-ea"/>
              </a:rPr>
              <a:t>raise issues/questions, support exploration via mathematics-related activity</a:t>
            </a:r>
          </a:p>
          <a:p>
            <a:pPr lvl="1" fontAlgn="auto">
              <a:spcAft>
                <a:spcPts val="0"/>
              </a:spcAft>
              <a:buFont typeface="Arial"/>
              <a:buChar char="–"/>
              <a:defRPr/>
            </a:pPr>
            <a:r>
              <a:rPr lang="en-US" b="1" dirty="0">
                <a:ea typeface="+mn-ea"/>
              </a:rPr>
              <a:t>not</a:t>
            </a:r>
            <a:r>
              <a:rPr lang="en-US" dirty="0">
                <a:ea typeface="+mn-ea"/>
              </a:rPr>
              <a:t> determining what next actions should </a:t>
            </a:r>
            <a:r>
              <a:rPr lang="en-US" dirty="0" smtClean="0">
                <a:ea typeface="+mn-ea"/>
              </a:rPr>
              <a:t>be</a:t>
            </a:r>
          </a:p>
          <a:p>
            <a:pPr fontAlgn="auto">
              <a:spcAft>
                <a:spcPts val="0"/>
              </a:spcAft>
              <a:buFont typeface="Arial"/>
              <a:buChar char="•"/>
              <a:defRPr/>
            </a:pPr>
            <a:r>
              <a:rPr lang="en-US" dirty="0" smtClean="0">
                <a:ea typeface="+mn-ea"/>
                <a:cs typeface="+mn-cs"/>
              </a:rPr>
              <a:t>AND, trying to show that action is possible</a:t>
            </a:r>
          </a:p>
          <a:p>
            <a:pPr marL="457200" lvl="1" indent="0" fontAlgn="auto">
              <a:spcAft>
                <a:spcPts val="0"/>
              </a:spcAft>
              <a:buFont typeface="Arial"/>
              <a:buNone/>
              <a:defRPr/>
            </a:pPr>
            <a:endParaRPr lang="en-US" dirty="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Mathematics of Sustainability</a:t>
            </a:r>
          </a:p>
        </p:txBody>
      </p:sp>
      <p:sp>
        <p:nvSpPr>
          <p:cNvPr id="19458" name="Content Placeholder 2"/>
          <p:cNvSpPr>
            <a:spLocks noGrp="1"/>
          </p:cNvSpPr>
          <p:nvPr>
            <p:ph idx="1"/>
          </p:nvPr>
        </p:nvSpPr>
        <p:spPr/>
        <p:txBody>
          <a:bodyPr/>
          <a:lstStyle/>
          <a:p>
            <a:r>
              <a:rPr lang="en-US" smtClean="0"/>
              <a:t>Description</a:t>
            </a:r>
          </a:p>
          <a:p>
            <a:r>
              <a:rPr lang="en-US" smtClean="0"/>
              <a:t>Prediction</a:t>
            </a:r>
          </a:p>
          <a:p>
            <a:r>
              <a:rPr lang="en-US" smtClean="0"/>
              <a:t>Communication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ea typeface="+mj-ea"/>
                <a:cs typeface="+mj-cs"/>
              </a:rPr>
              <a:t>Critical Mathematics Education</a:t>
            </a:r>
            <a:br>
              <a:rPr lang="en-US" dirty="0" smtClean="0">
                <a:ea typeface="+mj-ea"/>
                <a:cs typeface="+mj-cs"/>
              </a:rPr>
            </a:br>
            <a:r>
              <a:rPr lang="en-US" dirty="0">
                <a:ea typeface="+mj-ea"/>
                <a:cs typeface="+mj-cs"/>
              </a:rPr>
              <a:t>(</a:t>
            </a:r>
            <a:r>
              <a:rPr lang="en-US" dirty="0" smtClean="0">
                <a:ea typeface="+mj-ea"/>
                <a:cs typeface="+mj-cs"/>
              </a:rPr>
              <a:t>Ole </a:t>
            </a:r>
            <a:r>
              <a:rPr lang="en-US" dirty="0" err="1" smtClean="0">
                <a:ea typeface="+mj-ea"/>
                <a:cs typeface="+mj-cs"/>
              </a:rPr>
              <a:t>Skovsmose</a:t>
            </a:r>
            <a:r>
              <a:rPr lang="en-US" dirty="0" smtClean="0">
                <a:ea typeface="+mj-ea"/>
                <a:cs typeface="+mj-cs"/>
              </a:rPr>
              <a:t>)</a:t>
            </a:r>
            <a:endParaRPr lang="en-US" dirty="0">
              <a:ea typeface="+mj-ea"/>
              <a:cs typeface="+mj-cs"/>
            </a:endParaRPr>
          </a:p>
        </p:txBody>
      </p:sp>
      <p:sp>
        <p:nvSpPr>
          <p:cNvPr id="3" name="Content Placeholder 2"/>
          <p:cNvSpPr>
            <a:spLocks noGrp="1"/>
          </p:cNvSpPr>
          <p:nvPr>
            <p:ph idx="1"/>
          </p:nvPr>
        </p:nvSpPr>
        <p:spPr/>
        <p:txBody>
          <a:bodyPr/>
          <a:lstStyle/>
          <a:p>
            <a:r>
              <a:rPr lang="en-US" smtClean="0"/>
              <a:t>We live in a technological society.</a:t>
            </a:r>
          </a:p>
          <a:p>
            <a:r>
              <a:rPr lang="en-US" smtClean="0"/>
              <a:t>Information technology involves a lot of mathematics.</a:t>
            </a:r>
          </a:p>
          <a:p>
            <a:r>
              <a:rPr lang="en-US" smtClean="0"/>
              <a:t>The mathematics embedded in information technology has tangible social effects.</a:t>
            </a:r>
          </a:p>
          <a:p>
            <a:r>
              <a:rPr lang="en-US" smtClean="0"/>
              <a:t>In summary, mathematics does not simply describe the world, it changes it. This is the </a:t>
            </a:r>
            <a:r>
              <a:rPr lang="en-US" i="1" smtClean="0"/>
              <a:t>formatting power </a:t>
            </a:r>
            <a:r>
              <a:rPr lang="en-US" smtClean="0"/>
              <a:t>of mathematics.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274638"/>
            <a:ext cx="8647112" cy="1143000"/>
          </a:xfrm>
        </p:spPr>
        <p:txBody>
          <a:bodyPr rtlCol="0">
            <a:normAutofit fontScale="90000"/>
          </a:bodyPr>
          <a:lstStyle/>
          <a:p>
            <a:pPr algn="l" fontAlgn="auto">
              <a:spcAft>
                <a:spcPts val="0"/>
              </a:spcAft>
              <a:defRPr/>
            </a:pPr>
            <a:r>
              <a:rPr lang="en-US" dirty="0" smtClean="0">
                <a:ea typeface="+mj-ea"/>
                <a:cs typeface="+mj-cs"/>
              </a:rPr>
              <a:t>Implications ...</a:t>
            </a:r>
            <a:br>
              <a:rPr lang="en-US" dirty="0" smtClean="0">
                <a:ea typeface="+mj-ea"/>
                <a:cs typeface="+mj-cs"/>
              </a:rPr>
            </a:br>
            <a:r>
              <a:rPr lang="en-US" dirty="0" smtClean="0">
                <a:ea typeface="+mj-ea"/>
                <a:cs typeface="+mj-cs"/>
              </a:rPr>
              <a:t>Focus on awareness that:</a:t>
            </a:r>
            <a:endParaRPr lang="en-US" dirty="0">
              <a:ea typeface="+mj-ea"/>
              <a:cs typeface="+mj-cs"/>
            </a:endParaRPr>
          </a:p>
        </p:txBody>
      </p:sp>
      <p:sp>
        <p:nvSpPr>
          <p:cNvPr id="3" name="Content Placeholder 2"/>
          <p:cNvSpPr>
            <a:spLocks noGrp="1"/>
          </p:cNvSpPr>
          <p:nvPr>
            <p:ph idx="1"/>
          </p:nvPr>
        </p:nvSpPr>
        <p:spPr>
          <a:xfrm>
            <a:off x="457200" y="1600200"/>
            <a:ext cx="8229600" cy="4994275"/>
          </a:xfrm>
        </p:spPr>
        <p:txBody>
          <a:bodyPr/>
          <a:lstStyle/>
          <a:p>
            <a:r>
              <a:rPr lang="en-GB" sz="3600" smtClean="0"/>
              <a:t>mathematising a system, like the climate, involves human beings making decisions.</a:t>
            </a:r>
          </a:p>
          <a:p>
            <a:r>
              <a:rPr lang="en-GB" sz="3600" smtClean="0"/>
              <a:t>ostensibly mathematical decisions may reflect the political or economic interests of the people constructing the model.</a:t>
            </a:r>
          </a:p>
          <a:p>
            <a:r>
              <a:rPr lang="en-GB" sz="3600" smtClean="0"/>
              <a:t>mathematics can bring an illusion of control over our environment.</a:t>
            </a: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Some key questions:</a:t>
            </a:r>
          </a:p>
        </p:txBody>
      </p:sp>
      <p:sp>
        <p:nvSpPr>
          <p:cNvPr id="24578" name="Content Placeholder 2"/>
          <p:cNvSpPr>
            <a:spLocks noGrp="1"/>
          </p:cNvSpPr>
          <p:nvPr>
            <p:ph idx="1"/>
          </p:nvPr>
        </p:nvSpPr>
        <p:spPr/>
        <p:txBody>
          <a:bodyPr/>
          <a:lstStyle/>
          <a:p>
            <a:r>
              <a:rPr lang="en-US" smtClean="0"/>
              <a:t>How has mathematics helped shape the crisis?</a:t>
            </a:r>
          </a:p>
          <a:p>
            <a:r>
              <a:rPr lang="en-US" smtClean="0"/>
              <a:t>How is mathematics used to describe or model the crisis?</a:t>
            </a:r>
          </a:p>
          <a:p>
            <a:r>
              <a:rPr lang="en-US" smtClean="0"/>
              <a:t>What are the ethical and social consequences of the use of mathematics?</a:t>
            </a:r>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274638"/>
            <a:ext cx="8229600" cy="5562600"/>
          </a:xfrm>
        </p:spPr>
        <p:txBody>
          <a:bodyPr/>
          <a:lstStyle/>
          <a:p>
            <a:r>
              <a:rPr lang="en-US" smtClean="0"/>
              <a:t>The Mathematics of Climate Change – or</a:t>
            </a:r>
            <a:br>
              <a:rPr lang="en-US" smtClean="0"/>
            </a:br>
            <a:r>
              <a:rPr lang="en-US" smtClean="0"/>
              <a:t> “if the world is getting hotter, why is there so much cold weather around?”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t>A distinction</a:t>
            </a:r>
          </a:p>
        </p:txBody>
      </p:sp>
      <p:pic>
        <p:nvPicPr>
          <p:cNvPr id="27650" name="Content Placeholder 3"/>
          <p:cNvPicPr>
            <a:picLocks noGrp="1" noChangeAspect="1"/>
          </p:cNvPicPr>
          <p:nvPr>
            <p:ph idx="1"/>
          </p:nvPr>
        </p:nvPicPr>
        <p:blipFill>
          <a:blip r:embed="rId2"/>
          <a:srcRect l="4221" r="4221"/>
          <a:stretch>
            <a:fillRect/>
          </a:stretch>
        </p:blip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TotalTime>
  <Words>746</Words>
  <Application>Microsoft Macintosh PowerPoint</Application>
  <PresentationFormat>On-screen Show (4:3)</PresentationFormat>
  <Paragraphs>112</Paragraphs>
  <Slides>26</Slides>
  <Notes>11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26</vt:i4>
      </vt:variant>
    </vt:vector>
  </HeadingPairs>
  <TitlesOfParts>
    <vt:vector size="32" baseType="lpstr">
      <vt:lpstr>Calibri</vt:lpstr>
      <vt:lpstr>ＭＳ Ｐゴシック</vt:lpstr>
      <vt:lpstr>Arial</vt:lpstr>
      <vt:lpstr>Times</vt:lpstr>
      <vt:lpstr>Times New Roman</vt:lpstr>
      <vt:lpstr>Office Theme</vt:lpstr>
      <vt:lpstr>PowerPoint Presentation</vt:lpstr>
      <vt:lpstr>Spots!</vt:lpstr>
      <vt:lpstr>How to approach disputed topics?</vt:lpstr>
      <vt:lpstr>Mathematics of Sustainability</vt:lpstr>
      <vt:lpstr>Critical Mathematics Education (Ole Skovsmose)</vt:lpstr>
      <vt:lpstr>Implications ... Focus on awareness that:</vt:lpstr>
      <vt:lpstr>Some key questions:</vt:lpstr>
      <vt:lpstr>The Mathematics of Climate Change – or  “if the world is getting hotter, why is there so much cold weather around?”</vt:lpstr>
      <vt:lpstr>A distinction</vt:lpstr>
      <vt:lpstr>PowerPoint Presentation</vt:lpstr>
      <vt:lpstr>PowerPoint Presentation</vt:lpstr>
      <vt:lpstr>Global Temperature</vt:lpstr>
      <vt:lpstr>Getting data from where you live</vt:lpstr>
      <vt:lpstr>Some questions …</vt:lpstr>
      <vt:lpstr>PowerPoint Presentation</vt:lpstr>
      <vt:lpstr>PowerPoint Presentation</vt:lpstr>
      <vt:lpstr>PowerPoint Presentation</vt:lpstr>
      <vt:lpstr>PowerPoint Presentation</vt:lpstr>
      <vt:lpstr>Mean maximum and minimum temperatures and standard deviations for two thirty-year periods in Sheffield, UK.  </vt:lpstr>
      <vt:lpstr>Maximum Temperatures</vt:lpstr>
      <vt:lpstr>Minimum Temperatures</vt:lpstr>
      <vt:lpstr>Some questions …</vt:lpstr>
      <vt:lpstr>PowerPoint Presentation</vt:lpstr>
      <vt:lpstr>Workshop!</vt:lpstr>
      <vt:lpstr>Three kinds of approach</vt:lpstr>
      <vt:lpstr>Where next?</vt:lpstr>
    </vt:vector>
  </TitlesOfParts>
  <Company>University Of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Handling </dc:title>
  <dc:creator>Alf</dc:creator>
  <cp:lastModifiedBy>O Smith</cp:lastModifiedBy>
  <cp:revision>28</cp:revision>
  <dcterms:created xsi:type="dcterms:W3CDTF">2012-10-07T20:56:27Z</dcterms:created>
  <dcterms:modified xsi:type="dcterms:W3CDTF">2013-07-04T08:49:27Z</dcterms:modified>
</cp:coreProperties>
</file>