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339" r:id="rId2"/>
    <p:sldId id="270" r:id="rId3"/>
    <p:sldId id="275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68" autoAdjust="0"/>
    <p:restoredTop sz="95799" autoAdjust="0"/>
  </p:normalViewPr>
  <p:slideViewPr>
    <p:cSldViewPr snapToGrid="0">
      <p:cViewPr varScale="1">
        <p:scale>
          <a:sx n="91" d="100"/>
          <a:sy n="91" d="100"/>
        </p:scale>
        <p:origin x="-396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0579F2-9E04-4740-B111-58ADD3C41A57}" type="datetimeFigureOut">
              <a:rPr lang="en-GB" smtClean="0"/>
              <a:pPr/>
              <a:t>14/09/2015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7B57BE-73C0-418F-9F80-D063FF79DBE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5444399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/>
              <a:t>Summary from VC2: results from trial survey; cholera; spatial spread model</a:t>
            </a:r>
          </a:p>
        </p:txBody>
      </p:sp>
    </p:spTree>
    <p:extLst>
      <p:ext uri="{BB962C8B-B14F-4D97-AF65-F5344CB8AC3E}">
        <p14:creationId xmlns="" xmlns:p14="http://schemas.microsoft.com/office/powerpoint/2010/main" val="23171530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630E2-0E3E-49EB-997D-01400722AB5A}" type="datetimeFigureOut">
              <a:rPr lang="en-GB" smtClean="0"/>
              <a:pPr/>
              <a:t>14/09/2015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DF560-FB36-434E-8D2A-0D1D33BBB4C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2359729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630E2-0E3E-49EB-997D-01400722AB5A}" type="datetimeFigureOut">
              <a:rPr lang="en-GB" smtClean="0"/>
              <a:pPr/>
              <a:t>14/09/2015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DF560-FB36-434E-8D2A-0D1D33BBB4C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0299769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630E2-0E3E-49EB-997D-01400722AB5A}" type="datetimeFigureOut">
              <a:rPr lang="en-GB" smtClean="0"/>
              <a:pPr/>
              <a:t>14/09/2015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DF560-FB36-434E-8D2A-0D1D33BBB4C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4944792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630E2-0E3E-49EB-997D-01400722AB5A}" type="datetimeFigureOut">
              <a:rPr lang="en-GB" smtClean="0"/>
              <a:pPr/>
              <a:t>14/09/2015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DF560-FB36-434E-8D2A-0D1D33BBB4C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40034239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630E2-0E3E-49EB-997D-01400722AB5A}" type="datetimeFigureOut">
              <a:rPr lang="en-GB" smtClean="0"/>
              <a:pPr/>
              <a:t>14/09/2015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DF560-FB36-434E-8D2A-0D1D33BBB4C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4726368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630E2-0E3E-49EB-997D-01400722AB5A}" type="datetimeFigureOut">
              <a:rPr lang="en-GB" smtClean="0"/>
              <a:pPr/>
              <a:t>14/09/2015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DF560-FB36-434E-8D2A-0D1D33BBB4C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5361345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630E2-0E3E-49EB-997D-01400722AB5A}" type="datetimeFigureOut">
              <a:rPr lang="en-GB" smtClean="0"/>
              <a:pPr/>
              <a:t>14/09/2015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DF560-FB36-434E-8D2A-0D1D33BBB4C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1130139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630E2-0E3E-49EB-997D-01400722AB5A}" type="datetimeFigureOut">
              <a:rPr lang="en-GB" smtClean="0"/>
              <a:pPr/>
              <a:t>14/09/2015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DF560-FB36-434E-8D2A-0D1D33BBB4C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4123446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630E2-0E3E-49EB-997D-01400722AB5A}" type="datetimeFigureOut">
              <a:rPr lang="en-GB" smtClean="0"/>
              <a:pPr/>
              <a:t>14/09/2015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DF560-FB36-434E-8D2A-0D1D33BBB4C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0342916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630E2-0E3E-49EB-997D-01400722AB5A}" type="datetimeFigureOut">
              <a:rPr lang="en-GB" smtClean="0"/>
              <a:pPr/>
              <a:t>14/09/2015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DF560-FB36-434E-8D2A-0D1D33BBB4C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1346386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630E2-0E3E-49EB-997D-01400722AB5A}" type="datetimeFigureOut">
              <a:rPr lang="en-GB" smtClean="0"/>
              <a:pPr/>
              <a:t>14/09/2015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DF560-FB36-434E-8D2A-0D1D33BBB4C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428799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4630E2-0E3E-49EB-997D-01400722AB5A}" type="datetimeFigureOut">
              <a:rPr lang="en-GB" smtClean="0"/>
              <a:pPr/>
              <a:t>14/09/2015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6DF560-FB36-434E-8D2A-0D1D33BBB4C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1663907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>
            <a:off x="1235870" y="2948543"/>
            <a:ext cx="9720263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000" dirty="0" smtClean="0">
                <a:solidFill>
                  <a:schemeClr val="tx2"/>
                </a:solidFill>
                <a:latin typeface="Helvetica Neue Light"/>
                <a:cs typeface="Helvetica Neue Light"/>
              </a:rPr>
              <a:t>R</a:t>
            </a:r>
            <a:r>
              <a:rPr lang="en-US" sz="5000" baseline="-25000" dirty="0" smtClean="0">
                <a:solidFill>
                  <a:schemeClr val="tx2"/>
                </a:solidFill>
                <a:latin typeface="Helvetica Neue Light"/>
                <a:cs typeface="Helvetica Neue Light"/>
              </a:rPr>
              <a:t>0</a:t>
            </a:r>
            <a:r>
              <a:rPr lang="en-US" sz="5000" dirty="0" smtClean="0">
                <a:solidFill>
                  <a:schemeClr val="tx2"/>
                </a:solidFill>
                <a:latin typeface="Helvetica Neue Light"/>
                <a:cs typeface="Helvetica Neue Light"/>
              </a:rPr>
              <a:t> </a:t>
            </a:r>
            <a:r>
              <a:rPr lang="en-US" sz="5000" dirty="0">
                <a:solidFill>
                  <a:schemeClr val="tx2"/>
                </a:solidFill>
                <a:latin typeface="Helvetica Neue Light"/>
                <a:cs typeface="Helvetica Neue Light"/>
              </a:rPr>
              <a:t>game</a:t>
            </a:r>
            <a:endParaRPr lang="en-US" sz="5000" dirty="0">
              <a:latin typeface="Helvetica Neue Light"/>
              <a:cs typeface="Helvetica Neue Ligh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48986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3148642" y="2725999"/>
            <a:ext cx="6227043" cy="29649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100"/>
              </a:spcAft>
            </a:pPr>
            <a:r>
              <a:rPr lang="en-US" sz="3000" dirty="0">
                <a:solidFill>
                  <a:schemeClr val="tx2"/>
                </a:solidFill>
                <a:latin typeface="Helvetica Neue Light"/>
                <a:cs typeface="Helvetica Neue Light"/>
              </a:rPr>
              <a:t>• Measles</a:t>
            </a:r>
          </a:p>
          <a:p>
            <a:pPr>
              <a:spcAft>
                <a:spcPts val="1100"/>
              </a:spcAft>
            </a:pPr>
            <a:r>
              <a:rPr lang="en-US" sz="3000" dirty="0">
                <a:solidFill>
                  <a:schemeClr val="tx2"/>
                </a:solidFill>
                <a:latin typeface="Helvetica Neue Light"/>
                <a:cs typeface="Helvetica Neue Light"/>
              </a:rPr>
              <a:t>• Rabies		</a:t>
            </a:r>
          </a:p>
          <a:p>
            <a:pPr>
              <a:spcAft>
                <a:spcPts val="1100"/>
              </a:spcAft>
            </a:pPr>
            <a:r>
              <a:rPr lang="en-US" sz="3000" dirty="0">
                <a:solidFill>
                  <a:schemeClr val="tx2"/>
                </a:solidFill>
                <a:latin typeface="Helvetica Neue Light"/>
                <a:cs typeface="Helvetica Neue Light"/>
              </a:rPr>
              <a:t>• Flu						</a:t>
            </a:r>
          </a:p>
          <a:p>
            <a:pPr>
              <a:spcAft>
                <a:spcPts val="1100"/>
              </a:spcAft>
            </a:pPr>
            <a:r>
              <a:rPr lang="en-US" sz="3000" dirty="0">
                <a:solidFill>
                  <a:schemeClr val="tx2"/>
                </a:solidFill>
                <a:latin typeface="Helvetica Neue Light"/>
                <a:cs typeface="Helvetica Neue Light"/>
              </a:rPr>
              <a:t>• Chickenpox</a:t>
            </a:r>
          </a:p>
          <a:p>
            <a:pPr>
              <a:spcAft>
                <a:spcPts val="1100"/>
              </a:spcAft>
            </a:pPr>
            <a:r>
              <a:rPr lang="en-US" sz="3000" dirty="0">
                <a:solidFill>
                  <a:schemeClr val="tx2"/>
                </a:solidFill>
                <a:latin typeface="Helvetica Neue Light"/>
                <a:cs typeface="Helvetica Neue Light"/>
              </a:rPr>
              <a:t>• Ebola (West Africa)			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130268" y="1227536"/>
            <a:ext cx="9095872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500"/>
              </a:spcAft>
            </a:pPr>
            <a:r>
              <a:rPr lang="en-US" sz="3000" b="1" dirty="0">
                <a:solidFill>
                  <a:schemeClr val="tx2"/>
                </a:solidFill>
                <a:latin typeface="Helvetica Neue"/>
                <a:cs typeface="Helvetica Neue"/>
              </a:rPr>
              <a:t>Reproduction number (</a:t>
            </a:r>
            <a:r>
              <a:rPr lang="en-US" sz="3200" b="1" dirty="0">
                <a:solidFill>
                  <a:schemeClr val="tx2"/>
                </a:solidFill>
                <a:latin typeface="Helvetica Neue"/>
                <a:cs typeface="Helvetica Neue"/>
              </a:rPr>
              <a:t>R</a:t>
            </a:r>
            <a:r>
              <a:rPr lang="en-US" sz="3200" b="1" baseline="-25000" dirty="0">
                <a:solidFill>
                  <a:schemeClr val="tx2"/>
                </a:solidFill>
                <a:latin typeface="Helvetica Neue"/>
                <a:cs typeface="Helvetica Neue"/>
              </a:rPr>
              <a:t>0</a:t>
            </a:r>
            <a:r>
              <a:rPr lang="en-US" sz="3200" b="1" dirty="0">
                <a:solidFill>
                  <a:schemeClr val="tx2"/>
                </a:solidFill>
                <a:latin typeface="Helvetica Neue"/>
                <a:cs typeface="Helvetica Neue"/>
              </a:rPr>
              <a:t>)</a:t>
            </a:r>
            <a:endParaRPr lang="en-US" sz="3000" b="1" dirty="0">
              <a:solidFill>
                <a:schemeClr val="tx2"/>
              </a:solidFill>
              <a:latin typeface="Helvetica Neue"/>
              <a:cs typeface="Helvetica Neue"/>
            </a:endParaRPr>
          </a:p>
        </p:txBody>
      </p:sp>
      <p:pic>
        <p:nvPicPr>
          <p:cNvPr id="13" name="Picture 12" descr="015_people-silhouettes-vector-l.jpg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57240" t="6151" r="19257"/>
          <a:stretch/>
        </p:blipFill>
        <p:spPr>
          <a:xfrm>
            <a:off x="7673879" y="1101398"/>
            <a:ext cx="386220" cy="967167"/>
          </a:xfrm>
          <a:prstGeom prst="rect">
            <a:avLst/>
          </a:prstGeom>
        </p:spPr>
      </p:pic>
      <p:cxnSp>
        <p:nvCxnSpPr>
          <p:cNvPr id="14" name="Straight Arrow Connector 13"/>
          <p:cNvCxnSpPr/>
          <p:nvPr/>
        </p:nvCxnSpPr>
        <p:spPr>
          <a:xfrm>
            <a:off x="8114109" y="1513298"/>
            <a:ext cx="499181" cy="675"/>
          </a:xfrm>
          <a:prstGeom prst="straightConnector1">
            <a:avLst/>
          </a:prstGeom>
          <a:ln w="31750" cmpd="sng">
            <a:solidFill>
              <a:srgbClr val="990A00"/>
            </a:solidFill>
            <a:headEnd type="none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V="1">
            <a:off x="8114102" y="851535"/>
            <a:ext cx="636750" cy="513478"/>
          </a:xfrm>
          <a:prstGeom prst="straightConnector1">
            <a:avLst/>
          </a:prstGeom>
          <a:ln w="31750" cmpd="sng">
            <a:solidFill>
              <a:srgbClr val="990A00"/>
            </a:solidFill>
            <a:headEnd type="none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8114102" y="1695979"/>
            <a:ext cx="636750" cy="527156"/>
          </a:xfrm>
          <a:prstGeom prst="straightConnector1">
            <a:avLst/>
          </a:prstGeom>
          <a:ln w="31750" cmpd="sng">
            <a:solidFill>
              <a:srgbClr val="990A00"/>
            </a:solidFill>
            <a:headEnd type="none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8801484" y="973713"/>
            <a:ext cx="577402" cy="93871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500" dirty="0">
                <a:solidFill>
                  <a:schemeClr val="tx2"/>
                </a:solidFill>
                <a:latin typeface="Helvetica Neue Light"/>
                <a:cs typeface="Helvetica Neue Light"/>
              </a:rPr>
              <a:t>?</a:t>
            </a:r>
            <a:endParaRPr lang="en-US" sz="5500" dirty="0"/>
          </a:p>
        </p:txBody>
      </p:sp>
    </p:spTree>
    <p:extLst>
      <p:ext uri="{BB962C8B-B14F-4D97-AF65-F5344CB8AC3E}">
        <p14:creationId xmlns="" xmlns:p14="http://schemas.microsoft.com/office/powerpoint/2010/main" val="4058075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3073339" y="2725998"/>
            <a:ext cx="6227043" cy="29649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100"/>
              </a:spcAft>
            </a:pPr>
            <a:r>
              <a:rPr lang="en-US" sz="3000" dirty="0">
                <a:solidFill>
                  <a:schemeClr val="tx2"/>
                </a:solidFill>
                <a:latin typeface="Helvetica Neue Light"/>
                <a:cs typeface="Helvetica Neue Light"/>
              </a:rPr>
              <a:t>• Rabies				</a:t>
            </a:r>
            <a:r>
              <a:rPr lang="en-US" sz="3000" dirty="0" smtClean="0">
                <a:solidFill>
                  <a:schemeClr val="tx2"/>
                </a:solidFill>
                <a:latin typeface="Helvetica Neue Light"/>
                <a:cs typeface="Helvetica Neue Light"/>
              </a:rPr>
              <a:t>0</a:t>
            </a:r>
            <a:endParaRPr lang="en-US" sz="3000" dirty="0">
              <a:solidFill>
                <a:schemeClr val="tx2"/>
              </a:solidFill>
              <a:latin typeface="Helvetica Neue Light"/>
              <a:cs typeface="Helvetica Neue Light"/>
            </a:endParaRPr>
          </a:p>
          <a:p>
            <a:pPr>
              <a:spcAft>
                <a:spcPts val="1100"/>
              </a:spcAft>
            </a:pPr>
            <a:r>
              <a:rPr lang="en-US" sz="3000" dirty="0">
                <a:solidFill>
                  <a:schemeClr val="tx2"/>
                </a:solidFill>
                <a:latin typeface="Helvetica Neue Light"/>
                <a:cs typeface="Helvetica Neue Light"/>
              </a:rPr>
              <a:t>• Flu					</a:t>
            </a:r>
            <a:r>
              <a:rPr lang="en-US" sz="3000" dirty="0" smtClean="0">
                <a:solidFill>
                  <a:schemeClr val="tx2"/>
                </a:solidFill>
                <a:latin typeface="Helvetica Neue Light"/>
                <a:cs typeface="Helvetica Neue Light"/>
              </a:rPr>
              <a:t>1–2</a:t>
            </a:r>
            <a:endParaRPr lang="en-US" sz="3000" dirty="0">
              <a:solidFill>
                <a:schemeClr val="tx2"/>
              </a:solidFill>
              <a:latin typeface="Helvetica Neue Light"/>
              <a:cs typeface="Helvetica Neue Light"/>
            </a:endParaRPr>
          </a:p>
          <a:p>
            <a:pPr>
              <a:spcAft>
                <a:spcPts val="1100"/>
              </a:spcAft>
            </a:pPr>
            <a:r>
              <a:rPr lang="en-US" sz="3000" dirty="0">
                <a:solidFill>
                  <a:schemeClr val="tx2"/>
                </a:solidFill>
                <a:latin typeface="Helvetica Neue Light"/>
                <a:cs typeface="Helvetica Neue Light"/>
              </a:rPr>
              <a:t>• Ebola (West Africa)	</a:t>
            </a:r>
            <a:r>
              <a:rPr lang="en-US" sz="3000" dirty="0" smtClean="0">
                <a:solidFill>
                  <a:schemeClr val="tx2"/>
                </a:solidFill>
                <a:latin typeface="Helvetica Neue Light"/>
                <a:cs typeface="Helvetica Neue Light"/>
              </a:rPr>
              <a:t>	1–2</a:t>
            </a:r>
            <a:endParaRPr lang="en-US" sz="3000" dirty="0">
              <a:solidFill>
                <a:schemeClr val="tx2"/>
              </a:solidFill>
              <a:latin typeface="Helvetica Neue Light"/>
              <a:cs typeface="Helvetica Neue Light"/>
            </a:endParaRPr>
          </a:p>
          <a:p>
            <a:pPr>
              <a:spcAft>
                <a:spcPts val="1100"/>
              </a:spcAft>
            </a:pPr>
            <a:r>
              <a:rPr lang="en-US" sz="3000" dirty="0">
                <a:solidFill>
                  <a:schemeClr val="tx2"/>
                </a:solidFill>
                <a:latin typeface="Helvetica Neue Light"/>
                <a:cs typeface="Helvetica Neue Light"/>
              </a:rPr>
              <a:t>• Chickenpox			</a:t>
            </a:r>
            <a:r>
              <a:rPr lang="en-US" sz="3000" dirty="0" smtClean="0">
                <a:solidFill>
                  <a:schemeClr val="tx2"/>
                </a:solidFill>
                <a:latin typeface="Helvetica Neue Light"/>
                <a:cs typeface="Helvetica Neue Light"/>
              </a:rPr>
              <a:t>10</a:t>
            </a:r>
            <a:endParaRPr lang="en-US" sz="3000" dirty="0">
              <a:solidFill>
                <a:schemeClr val="tx2"/>
              </a:solidFill>
              <a:latin typeface="Helvetica Neue Light"/>
              <a:cs typeface="Helvetica Neue Light"/>
            </a:endParaRPr>
          </a:p>
          <a:p>
            <a:pPr>
              <a:spcAft>
                <a:spcPts val="1100"/>
              </a:spcAft>
            </a:pPr>
            <a:r>
              <a:rPr lang="en-US" sz="3000" dirty="0">
                <a:solidFill>
                  <a:schemeClr val="tx2"/>
                </a:solidFill>
                <a:latin typeface="Helvetica Neue Light"/>
                <a:cs typeface="Helvetica Neue Light"/>
              </a:rPr>
              <a:t>• Measles				</a:t>
            </a:r>
            <a:r>
              <a:rPr lang="en-US" sz="3000" dirty="0" smtClean="0">
                <a:solidFill>
                  <a:schemeClr val="tx2"/>
                </a:solidFill>
                <a:latin typeface="Helvetica Neue Light"/>
                <a:cs typeface="Helvetica Neue Light"/>
              </a:rPr>
              <a:t>16–18</a:t>
            </a:r>
            <a:endParaRPr lang="en-US" sz="3000" dirty="0">
              <a:solidFill>
                <a:schemeClr val="tx2"/>
              </a:solidFill>
              <a:latin typeface="Helvetica Neue Light"/>
              <a:cs typeface="Helvetica Neue Ligh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130268" y="1227536"/>
            <a:ext cx="9095872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500"/>
              </a:spcAft>
            </a:pPr>
            <a:r>
              <a:rPr lang="en-US" sz="3000" b="1" dirty="0">
                <a:solidFill>
                  <a:schemeClr val="tx2"/>
                </a:solidFill>
                <a:latin typeface="Helvetica Neue"/>
                <a:cs typeface="Helvetica Neue"/>
              </a:rPr>
              <a:t>Reproduction number (</a:t>
            </a:r>
            <a:r>
              <a:rPr lang="en-US" sz="3200" b="1" dirty="0">
                <a:solidFill>
                  <a:schemeClr val="tx2"/>
                </a:solidFill>
                <a:latin typeface="Helvetica Neue"/>
                <a:cs typeface="Helvetica Neue"/>
              </a:rPr>
              <a:t>R</a:t>
            </a:r>
            <a:r>
              <a:rPr lang="en-US" sz="3200" b="1" baseline="-25000" dirty="0">
                <a:solidFill>
                  <a:schemeClr val="tx2"/>
                </a:solidFill>
                <a:latin typeface="Helvetica Neue"/>
                <a:cs typeface="Helvetica Neue"/>
              </a:rPr>
              <a:t>0</a:t>
            </a:r>
            <a:r>
              <a:rPr lang="en-US" sz="3200" b="1" dirty="0">
                <a:solidFill>
                  <a:schemeClr val="tx2"/>
                </a:solidFill>
                <a:latin typeface="Helvetica Neue"/>
                <a:cs typeface="Helvetica Neue"/>
              </a:rPr>
              <a:t>)</a:t>
            </a:r>
            <a:endParaRPr lang="en-US" sz="3000" b="1" dirty="0">
              <a:solidFill>
                <a:schemeClr val="tx2"/>
              </a:solidFill>
              <a:latin typeface="Helvetica Neue"/>
              <a:cs typeface="Helvetica Neue"/>
            </a:endParaRPr>
          </a:p>
        </p:txBody>
      </p:sp>
      <p:pic>
        <p:nvPicPr>
          <p:cNvPr id="13" name="Picture 12" descr="015_people-silhouettes-vector-l.jpg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57240" t="6151" r="19257"/>
          <a:stretch/>
        </p:blipFill>
        <p:spPr>
          <a:xfrm>
            <a:off x="7673879" y="1101398"/>
            <a:ext cx="386220" cy="967167"/>
          </a:xfrm>
          <a:prstGeom prst="rect">
            <a:avLst/>
          </a:prstGeom>
        </p:spPr>
      </p:pic>
      <p:cxnSp>
        <p:nvCxnSpPr>
          <p:cNvPr id="14" name="Straight Arrow Connector 13"/>
          <p:cNvCxnSpPr/>
          <p:nvPr/>
        </p:nvCxnSpPr>
        <p:spPr>
          <a:xfrm>
            <a:off x="8114109" y="1513298"/>
            <a:ext cx="499181" cy="675"/>
          </a:xfrm>
          <a:prstGeom prst="straightConnector1">
            <a:avLst/>
          </a:prstGeom>
          <a:ln w="31750" cmpd="sng">
            <a:solidFill>
              <a:srgbClr val="990A00"/>
            </a:solidFill>
            <a:headEnd type="none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V="1">
            <a:off x="8114102" y="851535"/>
            <a:ext cx="636750" cy="513478"/>
          </a:xfrm>
          <a:prstGeom prst="straightConnector1">
            <a:avLst/>
          </a:prstGeom>
          <a:ln w="31750" cmpd="sng">
            <a:solidFill>
              <a:srgbClr val="990A00"/>
            </a:solidFill>
            <a:headEnd type="none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8114102" y="1695979"/>
            <a:ext cx="636750" cy="527156"/>
          </a:xfrm>
          <a:prstGeom prst="straightConnector1">
            <a:avLst/>
          </a:prstGeom>
          <a:ln w="31750" cmpd="sng">
            <a:solidFill>
              <a:srgbClr val="990A00"/>
            </a:solidFill>
            <a:headEnd type="none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8801484" y="973713"/>
            <a:ext cx="577402" cy="93871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500" dirty="0">
                <a:solidFill>
                  <a:schemeClr val="tx2"/>
                </a:solidFill>
                <a:latin typeface="Helvetica Neue Light"/>
                <a:cs typeface="Helvetica Neue Light"/>
              </a:rPr>
              <a:t>?</a:t>
            </a:r>
            <a:endParaRPr lang="en-US" sz="5500" dirty="0"/>
          </a:p>
        </p:txBody>
      </p:sp>
    </p:spTree>
    <p:extLst>
      <p:ext uri="{BB962C8B-B14F-4D97-AF65-F5344CB8AC3E}">
        <p14:creationId xmlns="" xmlns:p14="http://schemas.microsoft.com/office/powerpoint/2010/main" val="2820381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34</Words>
  <Application>Microsoft Office PowerPoint</Application>
  <PresentationFormat>Custom</PresentationFormat>
  <Paragraphs>16</Paragraphs>
  <Slides>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Slide 1</vt:lpstr>
      <vt:lpstr>Slide 2</vt:lpstr>
      <vt:lpstr>Slide 3</vt:lpstr>
    </vt:vector>
  </TitlesOfParts>
  <Company>London School of Hygiene &amp; Tropical Medicine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Clare Wenham</dc:creator>
  <cp:lastModifiedBy>David</cp:lastModifiedBy>
  <cp:revision>11</cp:revision>
  <dcterms:created xsi:type="dcterms:W3CDTF">2015-07-20T15:19:23Z</dcterms:created>
  <dcterms:modified xsi:type="dcterms:W3CDTF">2015-09-14T10:48:33Z</dcterms:modified>
</cp:coreProperties>
</file>