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340" r:id="rId14"/>
    <p:sldId id="289" r:id="rId15"/>
    <p:sldId id="34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6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41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344965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65410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795143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942751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087419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81179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350396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49434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65346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981821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724044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717968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1593299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42079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Vaccination game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99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79"/>
            <a:ext cx="3951989" cy="286232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Repeat until epidemic over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Record total cases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5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80"/>
            <a:ext cx="3951989" cy="34778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Repeat until epidemic over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Record total cases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Try with 48 vaccinated/16 not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988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GB" sz="28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measures how quickly an epidemic will take off…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Cases </a:t>
            </a:r>
            <a:r>
              <a:rPr lang="en-GB" b="1" dirty="0">
                <a:latin typeface="Helvetica Neue"/>
                <a:ea typeface="Times New Roman" charset="0"/>
                <a:cs typeface="Helvetica Neue"/>
              </a:rPr>
              <a:t>decrease</a:t>
            </a: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/>
            <a:r>
              <a:rPr lang="en-GB" dirty="0">
                <a:latin typeface="Helvetica Neue Light"/>
                <a:cs typeface="Helvetica Neue Light"/>
              </a:rPr>
              <a:t>Cases </a:t>
            </a:r>
            <a:r>
              <a:rPr lang="en-GB" b="1" dirty="0">
                <a:latin typeface="Helvetica Neue"/>
                <a:cs typeface="Helvetica Neue"/>
              </a:rPr>
              <a:t>increase</a:t>
            </a:r>
            <a:r>
              <a:rPr lang="en-GB" dirty="0">
                <a:latin typeface="Helvetica Neue Light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cs typeface="Helvetica Neue Light"/>
            </a:endParaRPr>
          </a:p>
          <a:p>
            <a:pPr algn="ctr"/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3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7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</p:spTree>
    <p:extLst>
      <p:ext uri="{BB962C8B-B14F-4D97-AF65-F5344CB8AC3E}">
        <p14:creationId xmlns="" xmlns:p14="http://schemas.microsoft.com/office/powerpoint/2010/main" val="15673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Herd immunity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9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0088" y="1534916"/>
            <a:ext cx="7032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Proportion of the population we need to vaccinate:</a:t>
            </a:r>
            <a:endParaRPr lang="en-US" sz="2400" baseline="-25000" dirty="0">
              <a:latin typeface="Helvetica Neue Light"/>
              <a:cs typeface="Helvetica Neue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5870" y="203200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Herd immunity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69807" y="1894981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9228507" y="1905984"/>
            <a:ext cx="935463" cy="1697"/>
          </a:xfrm>
          <a:prstGeom prst="straightConnector1">
            <a:avLst/>
          </a:prstGeom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307113" y="1433316"/>
            <a:ext cx="853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-1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81374" y="2458246"/>
            <a:ext cx="8578857" cy="3536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Rabies				0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Flu					1–2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1–2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			10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Measles				16–18</a:t>
            </a:r>
          </a:p>
          <a:p>
            <a:pPr algn="ctr"/>
            <a:endParaRPr lang="en-US" dirty="0" smtClean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37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0088" y="1534916"/>
            <a:ext cx="7032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Proportion of the population we need to vaccinate:</a:t>
            </a:r>
            <a:endParaRPr lang="en-US" sz="2400" baseline="-25000" dirty="0">
              <a:latin typeface="Helvetica Neue Light"/>
              <a:cs typeface="Helvetica Neue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5870" y="203200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Herd immunity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69807" y="1894981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9228507" y="1905984"/>
            <a:ext cx="935463" cy="1697"/>
          </a:xfrm>
          <a:prstGeom prst="straightConnector1">
            <a:avLst/>
          </a:prstGeom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307113" y="1433316"/>
            <a:ext cx="853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-1</a:t>
            </a:r>
            <a:r>
              <a:rPr lang="en-US" sz="24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81374" y="2458246"/>
            <a:ext cx="8578857" cy="3536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				R</a:t>
            </a:r>
            <a:r>
              <a:rPr lang="en-US" sz="3200" baseline="-2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		</a:t>
            </a: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Vaccinate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Flu					1–2			1/2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1–2			1/2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			10			9/10</a:t>
            </a:r>
          </a:p>
          <a:p>
            <a:pPr>
              <a:spcAft>
                <a:spcPts val="1100"/>
              </a:spcAft>
            </a:pPr>
            <a:r>
              <a:rPr lang="en-US" sz="32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Measles				16–18		17/18</a:t>
            </a:r>
          </a:p>
          <a:p>
            <a:pPr algn="ctr"/>
            <a:endParaRPr lang="en-US" dirty="0" smtClean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01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9" descr="sack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6563" y="339725"/>
            <a:ext cx="307808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Oval 20"/>
          <p:cNvSpPr/>
          <p:nvPr/>
        </p:nvSpPr>
        <p:spPr>
          <a:xfrm>
            <a:off x="2498155" y="2716215"/>
            <a:ext cx="383073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 rot="18908395">
            <a:off x="3419555" y="2717802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81227" y="29321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64301" y="3148013"/>
            <a:ext cx="383073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2805288" y="3363913"/>
            <a:ext cx="381385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805288" y="2427288"/>
            <a:ext cx="381385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64301" y="2282827"/>
            <a:ext cx="383073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 rot="18908395">
            <a:off x="2347962" y="3365502"/>
            <a:ext cx="383072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 rot="18908395">
            <a:off x="2347962" y="221456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 rot="18908395">
            <a:off x="2021594" y="43973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019907" y="48545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520" name="TextBox 32"/>
          <p:cNvSpPr txBox="1">
            <a:spLocks noChangeArrowheads="1"/>
          </p:cNvSpPr>
          <p:nvPr/>
        </p:nvSpPr>
        <p:spPr bwMode="auto">
          <a:xfrm>
            <a:off x="2541899" y="4297364"/>
            <a:ext cx="2112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32 Vaccinated</a:t>
            </a:r>
          </a:p>
        </p:txBody>
      </p:sp>
      <p:sp>
        <p:nvSpPr>
          <p:cNvPr id="21521" name="TextBox 37"/>
          <p:cNvSpPr txBox="1">
            <a:spLocks noChangeArrowheads="1"/>
          </p:cNvSpPr>
          <p:nvPr/>
        </p:nvSpPr>
        <p:spPr bwMode="auto">
          <a:xfrm>
            <a:off x="2541897" y="4802189"/>
            <a:ext cx="2203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32 Susceptible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45596" y="334288"/>
            <a:ext cx="6210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Vaccination game</a:t>
            </a:r>
            <a:endParaRPr lang="en-US" sz="4000" dirty="0">
              <a:latin typeface="Helvetica Neue Light"/>
              <a:cs typeface="Helvetica Neue Light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9323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9" descr="sack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6563" y="339725"/>
            <a:ext cx="307808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Oval 20"/>
          <p:cNvSpPr/>
          <p:nvPr/>
        </p:nvSpPr>
        <p:spPr>
          <a:xfrm>
            <a:off x="2498155" y="2716215"/>
            <a:ext cx="383073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 rot="18908395">
            <a:off x="3419555" y="2717802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81227" y="29321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64301" y="3148013"/>
            <a:ext cx="383073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2805288" y="3363913"/>
            <a:ext cx="381385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805288" y="2427288"/>
            <a:ext cx="381385" cy="36036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64301" y="2282827"/>
            <a:ext cx="383073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 rot="18908395">
            <a:off x="2347962" y="3365502"/>
            <a:ext cx="383072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 rot="18908395">
            <a:off x="2347962" y="221456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 rot="18908395">
            <a:off x="2021594" y="43973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019907" y="48545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520" name="TextBox 32"/>
          <p:cNvSpPr txBox="1">
            <a:spLocks noChangeArrowheads="1"/>
          </p:cNvSpPr>
          <p:nvPr/>
        </p:nvSpPr>
        <p:spPr bwMode="auto">
          <a:xfrm>
            <a:off x="2541899" y="4297364"/>
            <a:ext cx="2112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32 Vaccinated</a:t>
            </a:r>
          </a:p>
        </p:txBody>
      </p:sp>
      <p:sp>
        <p:nvSpPr>
          <p:cNvPr id="21521" name="TextBox 37"/>
          <p:cNvSpPr txBox="1">
            <a:spLocks noChangeArrowheads="1"/>
          </p:cNvSpPr>
          <p:nvPr/>
        </p:nvSpPr>
        <p:spPr bwMode="auto">
          <a:xfrm>
            <a:off x="2541897" y="4802189"/>
            <a:ext cx="2203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32 Susceptible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45596" y="334288"/>
            <a:ext cx="6210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Vaccination game</a:t>
            </a:r>
            <a:endParaRPr lang="en-US" sz="4000" dirty="0">
              <a:latin typeface="Helvetica Neue Light"/>
              <a:cs typeface="Helvetica Neue Light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40" name="Curved Down Arrow 39"/>
          <p:cNvSpPr/>
          <p:nvPr/>
        </p:nvSpPr>
        <p:spPr>
          <a:xfrm>
            <a:off x="3034793" y="915989"/>
            <a:ext cx="2811176" cy="1001712"/>
          </a:xfrm>
          <a:prstGeom prst="curved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tx1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7517302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43458" y="476538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8852756" y="475903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8179430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8143458" y="418941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7517302" y="477331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5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517302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8143458" y="476538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8852756" y="475903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8179430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8143458" y="418941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7517302" y="477331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pic>
        <p:nvPicPr>
          <p:cNvPr id="88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0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1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2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76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79"/>
            <a:ext cx="3951989" cy="70788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517302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8143458" y="476538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8852756" y="475903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8179430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7517302" y="477331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pic>
        <p:nvPicPr>
          <p:cNvPr id="88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0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1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92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5785" y="4136967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1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275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80"/>
            <a:ext cx="3951989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517302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8143458" y="4765380"/>
            <a:ext cx="381385" cy="360363"/>
          </a:xfrm>
          <a:prstGeom prst="ellipse">
            <a:avLst/>
          </a:prstGeom>
          <a:solidFill>
            <a:srgbClr val="FFFF00"/>
          </a:solidFill>
          <a:ln w="76200" cmpd="sng">
            <a:solidFill>
              <a:srgbClr val="FF00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8852756" y="475903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8179430" y="3591870"/>
            <a:ext cx="381385" cy="360363"/>
          </a:xfrm>
          <a:prstGeom prst="ellipse">
            <a:avLst/>
          </a:prstGeom>
          <a:solidFill>
            <a:srgbClr val="FFFF00"/>
          </a:solidFill>
          <a:ln w="76200" cmpd="sng">
            <a:solidFill>
              <a:srgbClr val="FF00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7517302" y="477331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225785" y="4136967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1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433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79"/>
            <a:ext cx="3951989" cy="193899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Repeat until epidemic over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517302" y="359187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8852756" y="4759030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7517302" y="477331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225785" y="4136967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1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235867" y="355212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235867" y="47192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12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79"/>
            <a:ext cx="3951989" cy="193899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Repeat until epidemic over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555595" y="2968628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9445307" y="47768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02907" y="355064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570464" y="536704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225785" y="4136967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1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235867" y="355212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235867" y="47192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852756" y="47319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3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595156" y="47192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3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570464" y="3559474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cs typeface="Helvetica Neue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7383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" descr="Compass-Rose-B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190" y="966387"/>
            <a:ext cx="153229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ChangeArrowheads="1"/>
          </p:cNvSpPr>
          <p:nvPr/>
        </p:nvSpPr>
        <p:spPr bwMode="auto">
          <a:xfrm>
            <a:off x="3092329" y="598085"/>
            <a:ext cx="3513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N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130429" y="235227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S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4037180" y="14616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Helvetica Neue"/>
                <a:cs typeface="Helvetica Neue"/>
              </a:rPr>
              <a:t>E</a:t>
            </a:r>
            <a:endParaRPr lang="en-US">
              <a:latin typeface="Helvetica Neue"/>
              <a:cs typeface="Helvetica Neue"/>
            </a:endParaRP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071537" y="146168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Helvetica Neue"/>
                <a:cs typeface="Helvetica Neue"/>
              </a:rPr>
              <a:t>W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907" y="3441979"/>
            <a:ext cx="3951989" cy="193899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Remove to create first case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Infect susceptible </a:t>
            </a:r>
            <a:r>
              <a:rPr lang="en-US" sz="2000" dirty="0" err="1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neighbours</a:t>
            </a: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Helvetica Neue Light"/>
                <a:ea typeface="Arial" charset="0"/>
                <a:cs typeface="Helvetica Neue Light"/>
              </a:rPr>
              <a:t> Repeat until epidemic over</a:t>
            </a:r>
          </a:p>
          <a:p>
            <a:pPr>
              <a:buFont typeface="Arial" charset="0"/>
              <a:buChar char="•"/>
            </a:pPr>
            <a:endParaRPr lang="en-US" sz="2000" dirty="0">
              <a:solidFill>
                <a:schemeClr val="tx2"/>
              </a:solidFill>
              <a:latin typeface="Helvetica Neue Light"/>
              <a:ea typeface="Arial" charset="0"/>
              <a:cs typeface="Helvetica Neue Light"/>
            </a:endParaRPr>
          </a:p>
        </p:txBody>
      </p:sp>
      <p:sp>
        <p:nvSpPr>
          <p:cNvPr id="40" name="Oval 39"/>
          <p:cNvSpPr/>
          <p:nvPr/>
        </p:nvSpPr>
        <p:spPr>
          <a:xfrm rot="18908395">
            <a:off x="8450531" y="155577"/>
            <a:ext cx="383073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448844" y="612777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15092" y="1079500"/>
            <a:ext cx="459012" cy="431800"/>
          </a:xfrm>
          <a:prstGeom prst="rect">
            <a:avLst/>
          </a:prstGeom>
          <a:solidFill>
            <a:srgbClr val="50B433"/>
          </a:solidFill>
          <a:ln w="5080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9059735" y="80964"/>
            <a:ext cx="168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Vaccinated</a:t>
            </a:r>
          </a:p>
        </p:txBody>
      </p:sp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9059735" y="585789"/>
            <a:ext cx="1775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Helvetica Neue "/>
                <a:cs typeface="Helvetica Neue "/>
              </a:rPr>
              <a:t>Susceptible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9059735" y="1089027"/>
            <a:ext cx="1279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Helvetica Neue "/>
                <a:cs typeface="Helvetica Neue "/>
              </a:rPr>
              <a:t>Infected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523449" y="1697772"/>
          <a:ext cx="5090112" cy="47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  <a:gridCol w="636264"/>
              </a:tblGrid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  <a:tr h="590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B433"/>
                    </a:solidFill>
                  </a:tcPr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8180063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474755" y="1788794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059029" y="178720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648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342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527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52129" y="301942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462763" y="24272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1958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70463" y="4191003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840463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2750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74429" y="23574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852529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10063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8840463" y="416718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19589" y="177291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179429" y="29686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411889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5704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034263" y="477331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910063" y="4778378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180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50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9467748" y="355947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840463" y="2970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840463" y="355788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2750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52763" y="4149726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52763" y="4759029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52763" y="5383215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652763" y="5964240"/>
            <a:ext cx="383072" cy="358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4430" y="179166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34196" y="1802459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95903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181751" y="242570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891049" y="241935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483600" y="42171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078179" y="23375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10039886" y="296078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8143458" y="598299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852756" y="5976643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464451" y="53800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0173749" y="537369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10109122" y="59626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059030" y="35440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9445307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902907" y="412661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6276751" y="4134552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61166" y="53733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895903" y="598775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274430" y="4757441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652130" y="3559475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334975" y="2997994"/>
            <a:ext cx="381385" cy="3603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Helvetica Neue "/>
              <a:ea typeface="ＭＳ Ｐゴシック" charset="-128"/>
              <a:cs typeface="Helvetica Neue 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225785" y="4136967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1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235867" y="355212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235867" y="47192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2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852756" y="47319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3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595156" y="471928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3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570464" y="3559474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cs typeface="Helvetica Neue"/>
              </a:rPr>
              <a:t>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499423" y="4737042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4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7570464" y="5333943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4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595156" y="2970214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4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934662" y="3565101"/>
            <a:ext cx="327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 Neue"/>
                <a:ea typeface="Arial" charset="0"/>
                <a:cs typeface="Helvetica Neue"/>
              </a:rPr>
              <a:t>4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6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452</Words>
  <Application>Microsoft Office PowerPoint</Application>
  <PresentationFormat>Custom</PresentationFormat>
  <Paragraphs>163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4</cp:revision>
  <dcterms:created xsi:type="dcterms:W3CDTF">2015-07-20T15:19:23Z</dcterms:created>
  <dcterms:modified xsi:type="dcterms:W3CDTF">2015-09-28T13:34:47Z</dcterms:modified>
</cp:coreProperties>
</file>