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71" r:id="rId2"/>
    <p:sldId id="272" r:id="rId3"/>
    <p:sldId id="273" r:id="rId4"/>
    <p:sldId id="274" r:id="rId5"/>
    <p:sldId id="275" r:id="rId6"/>
    <p:sldId id="276" r:id="rId7"/>
  </p:sldIdLst>
  <p:sldSz cx="9144000" cy="6858000" type="screen4x3"/>
  <p:notesSz cx="6796088" cy="9925050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2400" u="sng"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742950" indent="-28575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2400" u="sng"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11430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2400" u="sng"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6002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2400" u="sng"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20574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2400" u="sng"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400" u="sng"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400" u="sng"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400" u="sng"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400" u="sng"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66FFFF"/>
    <a:srgbClr val="003C7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619"/>
    <p:restoredTop sz="75234"/>
  </p:normalViewPr>
  <p:slideViewPr>
    <p:cSldViewPr>
      <p:cViewPr varScale="1">
        <p:scale>
          <a:sx n="52" d="100"/>
          <a:sy n="52" d="100"/>
        </p:scale>
        <p:origin x="1344" y="17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144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103" d="100"/>
          <a:sy n="103" d="100"/>
        </p:scale>
        <p:origin x="3768" y="1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4812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481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4812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A989EE-CE9A-AA4B-BD6E-E8ED2A1E798B}" type="slidenum">
              <a:rPr lang="en-US" u="none" smtClean="0"/>
              <a:t>‹#›</a:t>
            </a:fld>
            <a:endParaRPr lang="en-US" u="none" dirty="0"/>
          </a:p>
        </p:txBody>
      </p:sp>
    </p:spTree>
    <p:extLst>
      <p:ext uri="{BB962C8B-B14F-4D97-AF65-F5344CB8AC3E}">
        <p14:creationId xmlns:p14="http://schemas.microsoft.com/office/powerpoint/2010/main" val="571186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AutoShape 1"/>
          <p:cNvSpPr>
            <a:spLocks noChangeArrowheads="1"/>
          </p:cNvSpPr>
          <p:nvPr/>
        </p:nvSpPr>
        <p:spPr bwMode="auto">
          <a:xfrm>
            <a:off x="0" y="0"/>
            <a:ext cx="6796088" cy="992505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360" cap="sq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146" name="AutoShape 2"/>
          <p:cNvSpPr>
            <a:spLocks noChangeArrowheads="1"/>
          </p:cNvSpPr>
          <p:nvPr/>
        </p:nvSpPr>
        <p:spPr bwMode="auto">
          <a:xfrm>
            <a:off x="0" y="0"/>
            <a:ext cx="6796088" cy="992505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149" name="Rectangle 5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917575" y="744538"/>
            <a:ext cx="4959350" cy="3719512"/>
          </a:xfrm>
          <a:prstGeom prst="rect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6150" name="Rectangle 6"/>
          <p:cNvSpPr>
            <a:spLocks noGrp="1" noChangeArrowheads="1"/>
          </p:cNvSpPr>
          <p:nvPr>
            <p:ph type="body"/>
          </p:nvPr>
        </p:nvSpPr>
        <p:spPr bwMode="auto">
          <a:xfrm>
            <a:off x="679450" y="4714875"/>
            <a:ext cx="5435600" cy="4464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/>
          </a:p>
        </p:txBody>
      </p:sp>
      <p:sp>
        <p:nvSpPr>
          <p:cNvPr id="6151" name="Text Box 7"/>
          <p:cNvSpPr txBox="1">
            <a:spLocks noChangeArrowheads="1"/>
          </p:cNvSpPr>
          <p:nvPr/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152" name="Rectangle 8"/>
          <p:cNvSpPr>
            <a:spLocks noGrp="1" noChangeArrowheads="1"/>
          </p:cNvSpPr>
          <p:nvPr>
            <p:ph type="sldNum"/>
          </p:nvPr>
        </p:nvSpPr>
        <p:spPr bwMode="auto">
          <a:xfrm>
            <a:off x="3849688" y="9428163"/>
            <a:ext cx="2943225" cy="49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cs typeface="Arial" panose="020B0604020202020204" pitchFamily="34" charset="0"/>
              </a:defRPr>
            </a:lvl1pPr>
          </a:lstStyle>
          <a:p>
            <a:fld id="{60CA9950-BA5E-4950-8F9C-6CE0961AEEC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9354739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60CA9950-BA5E-4950-8F9C-6CE0961AEEC6}" type="slidenum">
              <a:rPr lang="en-US" altLang="en-US" smtClean="0"/>
              <a:pPr/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016714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60CA9950-BA5E-4950-8F9C-6CE0961AEEC6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455429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60CA9950-BA5E-4950-8F9C-6CE0961AEEC6}" type="slidenum">
              <a:rPr lang="en-US" altLang="en-US" smtClean="0"/>
              <a:pPr/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749929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60CA9950-BA5E-4950-8F9C-6CE0961AEEC6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134384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60CA9950-BA5E-4950-8F9C-6CE0961AEEC6}" type="slidenum">
              <a:rPr lang="en-US" altLang="en-US" smtClean="0"/>
              <a:pPr/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1703366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60CA9950-BA5E-4950-8F9C-6CE0961AEEC6}" type="slidenum">
              <a:rPr lang="en-US" altLang="en-US" smtClean="0"/>
              <a:pPr/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623955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639887" y="980728"/>
            <a:ext cx="5812433" cy="767902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7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1475656" y="6237312"/>
            <a:ext cx="7584703" cy="45607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>
                <a:solidFill>
                  <a:srgbClr val="003C71"/>
                </a:solidFill>
                <a:latin typeface="+mn-lt"/>
              </a:defRPr>
            </a:lvl1pPr>
          </a:lstStyle>
          <a:p>
            <a:pPr algn="r"/>
            <a:r>
              <a:rPr lang="en-GB" dirty="0"/>
              <a:t>nrich.maths.org</a:t>
            </a:r>
          </a:p>
        </p:txBody>
      </p:sp>
      <p:pic>
        <p:nvPicPr>
          <p:cNvPr id="8" name="Picture 4">
            <a:extLst>
              <a:ext uri="{FF2B5EF4-FFF2-40B4-BE49-F238E27FC236}">
                <a16:creationId xmlns:a16="http://schemas.microsoft.com/office/drawing/2014/main" id="{FB20FBCE-249B-F543-8A1F-57D9920D8F17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6197913"/>
            <a:ext cx="375033" cy="495475"/>
          </a:xfrm>
          <a:prstGeom prst="rect">
            <a:avLst/>
          </a:prstGeom>
          <a:noFill/>
          <a:ln>
            <a:noFill/>
          </a:ln>
          <a:effectLst/>
          <a:extLst/>
        </p:spPr>
      </p:pic>
    </p:spTree>
    <p:extLst>
      <p:ext uri="{BB962C8B-B14F-4D97-AF65-F5344CB8AC3E}">
        <p14:creationId xmlns:p14="http://schemas.microsoft.com/office/powerpoint/2010/main" val="40252421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87000">
              <a:srgbClr val="003C71"/>
            </a:gs>
            <a:gs pos="87000">
              <a:srgbClr val="003C71"/>
            </a:gs>
            <a:gs pos="100000">
              <a:schemeClr val="bg1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1851272" y="913488"/>
            <a:ext cx="5445524" cy="7573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905562"/>
            <a:ext cx="8215064" cy="37300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/>
              <a:t>Click to edit the outline text format</a:t>
            </a:r>
          </a:p>
          <a:p>
            <a:pPr lvl="1"/>
            <a:r>
              <a:rPr lang="en-GB" altLang="en-US" dirty="0"/>
              <a:t>Second Outline Level</a:t>
            </a:r>
          </a:p>
          <a:p>
            <a:pPr lvl="2"/>
            <a:r>
              <a:rPr lang="en-GB" altLang="en-US" dirty="0"/>
              <a:t>Third Outline Level</a:t>
            </a:r>
          </a:p>
          <a:p>
            <a:pPr lvl="3"/>
            <a:r>
              <a:rPr lang="en-GB" altLang="en-US" dirty="0"/>
              <a:t>Fourth Outline Level</a:t>
            </a:r>
          </a:p>
          <a:p>
            <a:pPr lvl="4"/>
            <a:r>
              <a:rPr lang="en-GB" altLang="en-US" dirty="0"/>
              <a:t>Fifth Outline Level</a:t>
            </a:r>
          </a:p>
          <a:p>
            <a:pPr lvl="4"/>
            <a:r>
              <a:rPr lang="en-GB" altLang="en-US" dirty="0"/>
              <a:t>Sixth Outline Level</a:t>
            </a:r>
          </a:p>
          <a:p>
            <a:pPr lvl="4"/>
            <a:r>
              <a:rPr lang="en-GB" altLang="en-US" dirty="0"/>
              <a:t>Seventh Outline Level</a:t>
            </a: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527" y="6226000"/>
            <a:ext cx="375033" cy="495475"/>
          </a:xfrm>
          <a:prstGeom prst="rect">
            <a:avLst/>
          </a:prstGeom>
          <a:noFill/>
          <a:ln>
            <a:noFill/>
          </a:ln>
          <a:effectLst/>
          <a:extLst/>
        </p:spPr>
      </p:pic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255588" y="5949490"/>
            <a:ext cx="8636892" cy="77198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u="none">
                <a:solidFill>
                  <a:srgbClr val="003C71"/>
                </a:solidFill>
                <a:latin typeface="+mn-lt"/>
              </a:defRPr>
            </a:lvl1pPr>
          </a:lstStyle>
          <a:p>
            <a:pPr algn="ctr"/>
            <a:r>
              <a:rPr lang="en-GB" dirty="0"/>
              <a:t>nrich.maths.org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hf sldNum="0" hdr="0" dt="0"/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b="1" kern="1200">
          <a:solidFill>
            <a:schemeClr val="bg1"/>
          </a:solidFill>
          <a:latin typeface="+mn-lt"/>
          <a:ea typeface="+mj-ea"/>
          <a:cs typeface="+mj-cs"/>
        </a:defRPr>
      </a:lvl1pPr>
      <a:lvl2pPr marL="742950" indent="-28575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b="1">
          <a:solidFill>
            <a:srgbClr val="000099"/>
          </a:solidFill>
          <a:latin typeface="Arial" panose="020B0604020202020204" pitchFamily="34" charset="0"/>
          <a:ea typeface="ＭＳ Ｐゴシック" panose="020B0600070205080204" pitchFamily="34" charset="-128"/>
        </a:defRPr>
      </a:lvl2pPr>
      <a:lvl3pPr marL="1143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b="1">
          <a:solidFill>
            <a:srgbClr val="000099"/>
          </a:solidFill>
          <a:latin typeface="Arial" panose="020B0604020202020204" pitchFamily="34" charset="0"/>
          <a:ea typeface="ＭＳ Ｐゴシック" panose="020B0600070205080204" pitchFamily="34" charset="-128"/>
        </a:defRPr>
      </a:lvl3pPr>
      <a:lvl4pPr marL="1600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b="1">
          <a:solidFill>
            <a:srgbClr val="000099"/>
          </a:solidFill>
          <a:latin typeface="Arial" panose="020B0604020202020204" pitchFamily="34" charset="0"/>
          <a:ea typeface="ＭＳ Ｐゴシック" panose="020B0600070205080204" pitchFamily="34" charset="-128"/>
        </a:defRPr>
      </a:lvl4pPr>
      <a:lvl5pPr marL="20574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b="1">
          <a:solidFill>
            <a:srgbClr val="000099"/>
          </a:solidFill>
          <a:latin typeface="Arial" panose="020B0604020202020204" pitchFamily="34" charset="0"/>
          <a:ea typeface="ＭＳ Ｐゴシック" panose="020B0600070205080204" pitchFamily="34" charset="-128"/>
        </a:defRPr>
      </a:lvl5pPr>
      <a:lvl6pPr marL="25146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b="1">
          <a:solidFill>
            <a:srgbClr val="000099"/>
          </a:solidFill>
          <a:latin typeface="Arial" panose="020B0604020202020204" pitchFamily="34" charset="0"/>
          <a:ea typeface="ＭＳ Ｐゴシック" panose="020B0600070205080204" pitchFamily="34" charset="-128"/>
        </a:defRPr>
      </a:lvl6pPr>
      <a:lvl7pPr marL="29718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b="1">
          <a:solidFill>
            <a:srgbClr val="000099"/>
          </a:solidFill>
          <a:latin typeface="Arial" panose="020B0604020202020204" pitchFamily="34" charset="0"/>
          <a:ea typeface="ＭＳ Ｐゴシック" panose="020B0600070205080204" pitchFamily="34" charset="-128"/>
        </a:defRPr>
      </a:lvl7pPr>
      <a:lvl8pPr marL="3429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b="1">
          <a:solidFill>
            <a:srgbClr val="000099"/>
          </a:solidFill>
          <a:latin typeface="Arial" panose="020B0604020202020204" pitchFamily="34" charset="0"/>
          <a:ea typeface="ＭＳ Ｐゴシック" panose="020B0600070205080204" pitchFamily="34" charset="-128"/>
        </a:defRPr>
      </a:lvl8pPr>
      <a:lvl9pPr marL="3886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b="1">
          <a:solidFill>
            <a:srgbClr val="000099"/>
          </a:solidFill>
          <a:latin typeface="Arial" panose="020B0604020202020204" pitchFamily="34" charset="0"/>
          <a:ea typeface="ＭＳ Ｐゴシック" panose="020B0600070205080204" pitchFamily="34" charset="-128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kern="1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8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288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r"/>
            <a:r>
              <a:rPr lang="en-GB"/>
              <a:t>nrich.maths.org</a:t>
            </a:r>
            <a:endParaRPr lang="en-GB" dirty="0"/>
          </a:p>
        </p:txBody>
      </p:sp>
      <p:sp>
        <p:nvSpPr>
          <p:cNvPr id="6" name="Text Placeholder 5"/>
          <p:cNvSpPr txBox="1">
            <a:spLocks/>
          </p:cNvSpPr>
          <p:nvPr/>
        </p:nvSpPr>
        <p:spPr bwMode="auto">
          <a:xfrm>
            <a:off x="623888" y="2492896"/>
            <a:ext cx="7886700" cy="1944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0" fontAlgn="base" hangingPunct="0"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3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ts val="7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2400" u="none" dirty="0"/>
          </a:p>
          <a:p>
            <a:pPr algn="ctr"/>
            <a:endParaRPr lang="en-GB" sz="2400" u="none" dirty="0"/>
          </a:p>
        </p:txBody>
      </p:sp>
      <p:pic>
        <p:nvPicPr>
          <p:cNvPr id="9" name="Picture 1">
            <a:extLst>
              <a:ext uri="{FF2B5EF4-FFF2-40B4-BE49-F238E27FC236}">
                <a16:creationId xmlns:a16="http://schemas.microsoft.com/office/drawing/2014/main" id="{3921262E-7070-1140-8647-B438A5D72B6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7201" y="1196752"/>
            <a:ext cx="4466880" cy="41990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blipFill dpi="0" rotWithShape="0">
                  <a:blip xmlns:r="http://schemas.openxmlformats.org/officeDocument/2006/relationships"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801498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r"/>
            <a:r>
              <a:rPr lang="en-GB"/>
              <a:t>nrich.maths.org</a:t>
            </a:r>
            <a:endParaRPr lang="en-GB" dirty="0"/>
          </a:p>
        </p:txBody>
      </p:sp>
      <p:sp>
        <p:nvSpPr>
          <p:cNvPr id="6" name="Text Placeholder 5"/>
          <p:cNvSpPr txBox="1">
            <a:spLocks/>
          </p:cNvSpPr>
          <p:nvPr/>
        </p:nvSpPr>
        <p:spPr bwMode="auto">
          <a:xfrm>
            <a:off x="623888" y="2492896"/>
            <a:ext cx="7886700" cy="1944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0" fontAlgn="base" hangingPunct="0"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3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ts val="7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2400" u="none" dirty="0"/>
          </a:p>
          <a:p>
            <a:pPr algn="ctr"/>
            <a:endParaRPr lang="en-GB" sz="2400" u="none" dirty="0"/>
          </a:p>
        </p:txBody>
      </p:sp>
      <p:pic>
        <p:nvPicPr>
          <p:cNvPr id="5" name="Picture 1">
            <a:extLst>
              <a:ext uri="{FF2B5EF4-FFF2-40B4-BE49-F238E27FC236}">
                <a16:creationId xmlns:a16="http://schemas.microsoft.com/office/drawing/2014/main" id="{569719E4-90A8-C544-87F6-1BEF189A4C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3798" y="1138172"/>
            <a:ext cx="4466880" cy="41990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blipFill dpi="0" rotWithShape="0">
                  <a:blip xmlns:r="http://schemas.openxmlformats.org/officeDocument/2006/relationships"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69262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r"/>
            <a:r>
              <a:rPr lang="en-GB"/>
              <a:t>nrich.maths.org</a:t>
            </a:r>
            <a:endParaRPr lang="en-GB" dirty="0"/>
          </a:p>
        </p:txBody>
      </p:sp>
      <p:sp>
        <p:nvSpPr>
          <p:cNvPr id="6" name="Text Placeholder 5"/>
          <p:cNvSpPr txBox="1">
            <a:spLocks/>
          </p:cNvSpPr>
          <p:nvPr/>
        </p:nvSpPr>
        <p:spPr bwMode="auto">
          <a:xfrm>
            <a:off x="623888" y="2492896"/>
            <a:ext cx="7886700" cy="1944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0" fontAlgn="base" hangingPunct="0"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3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ts val="7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2400" u="none" dirty="0"/>
          </a:p>
          <a:p>
            <a:pPr algn="ctr"/>
            <a:endParaRPr lang="en-GB" sz="2400" u="none" dirty="0"/>
          </a:p>
        </p:txBody>
      </p:sp>
      <p:pic>
        <p:nvPicPr>
          <p:cNvPr id="5" name="Picture 1">
            <a:extLst>
              <a:ext uri="{FF2B5EF4-FFF2-40B4-BE49-F238E27FC236}">
                <a16:creationId xmlns:a16="http://schemas.microsoft.com/office/drawing/2014/main" id="{1C6D47CE-90FF-7945-A40B-F73BBC4880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7201" y="1196752"/>
            <a:ext cx="4466880" cy="41990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blipFill dpi="0" rotWithShape="0">
                  <a:blip xmlns:r="http://schemas.openxmlformats.org/officeDocument/2006/relationships"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584862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r"/>
            <a:r>
              <a:rPr lang="en-GB"/>
              <a:t>nrich.maths.org</a:t>
            </a:r>
            <a:endParaRPr lang="en-GB" dirty="0"/>
          </a:p>
        </p:txBody>
      </p:sp>
      <p:sp>
        <p:nvSpPr>
          <p:cNvPr id="6" name="Text Placeholder 5"/>
          <p:cNvSpPr txBox="1">
            <a:spLocks/>
          </p:cNvSpPr>
          <p:nvPr/>
        </p:nvSpPr>
        <p:spPr bwMode="auto">
          <a:xfrm>
            <a:off x="623888" y="2492896"/>
            <a:ext cx="7886700" cy="1944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0" fontAlgn="base" hangingPunct="0"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3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ts val="7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2400" u="none" dirty="0"/>
          </a:p>
          <a:p>
            <a:pPr algn="ctr"/>
            <a:endParaRPr lang="en-GB" sz="2400" u="none" dirty="0"/>
          </a:p>
        </p:txBody>
      </p:sp>
      <p:pic>
        <p:nvPicPr>
          <p:cNvPr id="5" name="Picture 1">
            <a:extLst>
              <a:ext uri="{FF2B5EF4-FFF2-40B4-BE49-F238E27FC236}">
                <a16:creationId xmlns:a16="http://schemas.microsoft.com/office/drawing/2014/main" id="{71AFA42A-EF2E-044C-B5B7-52B8DD8F188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7201" y="1196752"/>
            <a:ext cx="4466880" cy="41990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blipFill dpi="0" rotWithShape="0">
                  <a:blip xmlns:r="http://schemas.openxmlformats.org/officeDocument/2006/relationships"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160136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r"/>
            <a:r>
              <a:rPr lang="en-GB"/>
              <a:t>nrich.maths.org</a:t>
            </a:r>
            <a:endParaRPr lang="en-GB" dirty="0"/>
          </a:p>
        </p:txBody>
      </p:sp>
      <p:sp>
        <p:nvSpPr>
          <p:cNvPr id="6" name="Text Placeholder 5"/>
          <p:cNvSpPr txBox="1">
            <a:spLocks/>
          </p:cNvSpPr>
          <p:nvPr/>
        </p:nvSpPr>
        <p:spPr bwMode="auto">
          <a:xfrm>
            <a:off x="623888" y="2492896"/>
            <a:ext cx="7886700" cy="1944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0" fontAlgn="base" hangingPunct="0"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3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ts val="7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2400" u="none" dirty="0"/>
          </a:p>
          <a:p>
            <a:pPr algn="ctr"/>
            <a:endParaRPr lang="en-GB" sz="2400" u="none" dirty="0"/>
          </a:p>
        </p:txBody>
      </p:sp>
      <p:pic>
        <p:nvPicPr>
          <p:cNvPr id="5" name="Picture 1">
            <a:extLst>
              <a:ext uri="{FF2B5EF4-FFF2-40B4-BE49-F238E27FC236}">
                <a16:creationId xmlns:a16="http://schemas.microsoft.com/office/drawing/2014/main" id="{909EDB7D-C392-EB40-A1A9-4C1215E03A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7201" y="1196752"/>
            <a:ext cx="4466880" cy="41990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blipFill dpi="0" rotWithShape="0">
                  <a:blip xmlns:r="http://schemas.openxmlformats.org/officeDocument/2006/relationships"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57271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r"/>
            <a:r>
              <a:rPr lang="en-GB"/>
              <a:t>nrich.maths.org</a:t>
            </a:r>
            <a:endParaRPr lang="en-GB" dirty="0"/>
          </a:p>
        </p:txBody>
      </p:sp>
      <p:sp>
        <p:nvSpPr>
          <p:cNvPr id="6" name="Text Placeholder 5"/>
          <p:cNvSpPr txBox="1">
            <a:spLocks/>
          </p:cNvSpPr>
          <p:nvPr/>
        </p:nvSpPr>
        <p:spPr bwMode="auto">
          <a:xfrm>
            <a:off x="623888" y="2492896"/>
            <a:ext cx="7886700" cy="1944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0" fontAlgn="base" hangingPunct="0"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3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ts val="7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2400" u="none" dirty="0"/>
          </a:p>
          <a:p>
            <a:pPr algn="ctr"/>
            <a:endParaRPr lang="en-GB" sz="2400" u="none" dirty="0"/>
          </a:p>
        </p:txBody>
      </p:sp>
      <p:pic>
        <p:nvPicPr>
          <p:cNvPr id="5" name="Picture 1">
            <a:extLst>
              <a:ext uri="{FF2B5EF4-FFF2-40B4-BE49-F238E27FC236}">
                <a16:creationId xmlns:a16="http://schemas.microsoft.com/office/drawing/2014/main" id="{8ACAA777-901C-0340-B151-1CED315A92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7201" y="1196752"/>
            <a:ext cx="4466880" cy="41990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blipFill dpi="0" rotWithShape="0">
                  <a:blip xmlns:r="http://schemas.openxmlformats.org/officeDocument/2006/relationships"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497379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NRICH">
      <a:majorFont>
        <a:latin typeface="Georgia"/>
        <a:ea typeface="ＭＳ Ｐゴシック"/>
        <a:cs typeface=""/>
      </a:majorFont>
      <a:minorFont>
        <a:latin typeface="Verdan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n-US" sz="2400" b="0" i="0" u="sng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n-US" sz="2400" b="0" i="0" u="sng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69441</TotalTime>
  <Words>36</Words>
  <Application>Microsoft Macintosh PowerPoint</Application>
  <PresentationFormat>On-screen Show (4:3)</PresentationFormat>
  <Paragraphs>12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ＭＳ Ｐゴシック</vt:lpstr>
      <vt:lpstr>Arial</vt:lpstr>
      <vt:lpstr>Times New Roman</vt:lpstr>
      <vt:lpstr>Verdana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Engaging Mathematics For All Learners</dc:title>
  <dc:subject/>
  <dc:creator>Jennifer Piggott</dc:creator>
  <cp:keywords/>
  <dc:description/>
  <cp:lastModifiedBy>Microsoft Office User</cp:lastModifiedBy>
  <cp:revision>452</cp:revision>
  <cp:lastPrinted>2019-02-05T11:34:36Z</cp:lastPrinted>
  <dcterms:created xsi:type="dcterms:W3CDTF">2011-06-14T20:43:57Z</dcterms:created>
  <dcterms:modified xsi:type="dcterms:W3CDTF">2019-02-11T12:19:52Z</dcterms:modified>
</cp:coreProperties>
</file>